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79" r:id="rId5"/>
    <p:sldId id="285" r:id="rId6"/>
    <p:sldId id="287" r:id="rId7"/>
    <p:sldId id="263" r:id="rId8"/>
    <p:sldId id="286" r:id="rId9"/>
    <p:sldId id="295" r:id="rId10"/>
    <p:sldId id="296" r:id="rId11"/>
    <p:sldId id="273" r:id="rId12"/>
    <p:sldId id="297" r:id="rId13"/>
    <p:sldId id="298" r:id="rId14"/>
    <p:sldId id="299" r:id="rId15"/>
    <p:sldId id="270" r:id="rId16"/>
    <p:sldId id="275" r:id="rId17"/>
    <p:sldId id="300" r:id="rId18"/>
    <p:sldId id="278" r:id="rId19"/>
    <p:sldId id="272" r:id="rId20"/>
    <p:sldId id="301" r:id="rId21"/>
    <p:sldId id="302" r:id="rId22"/>
    <p:sldId id="291" r:id="rId23"/>
    <p:sldId id="305" r:id="rId24"/>
    <p:sldId id="303" r:id="rId25"/>
    <p:sldId id="304" r:id="rId26"/>
    <p:sldId id="268" r:id="rId27"/>
    <p:sldId id="290" r:id="rId28"/>
  </p:sldIdLst>
  <p:sldSz cx="12192000" cy="6858000"/>
  <p:notesSz cx="6858000" cy="9144000"/>
  <p:defaultTextStyle>
    <a:defPPr>
      <a:defRPr lang="es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1412"/>
    <a:srgbClr val="EE90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Estilo temático 1 - Énfasis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84E427A-3D55-4303-BF80-6455036E1DE7}" styleName="Estilo temático 1 - Énfasis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Estilo temático 1 - Énfasis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9DCAF9ED-07DC-4A11-8D7F-57B35C25682E}" styleName="Estilo medio 1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2833802-FEF1-4C79-8D5D-14CF1EAF98D9}" styleName="Estilo claro 2 - Acent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0E3FDE45-AF77-4B5C-9715-49D594BDF05E}" styleName="Estilo claro 1 - Acento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A107856-5554-42FB-B03E-39F5DBC370BA}" styleName="Estilo medio 4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58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21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VADO HUARCAYA, SOFIA SABINA" userId="138bc7e7-60e9-4056-b1f0-b523e53fd73a" providerId="ADAL" clId="{2ECD76AD-3BFB-45D9-A305-EF5F3C443612}"/>
    <pc:docChg chg="custSel addSld delSld modSld sldOrd">
      <pc:chgData name="LAVADO HUARCAYA, SOFIA SABINA" userId="138bc7e7-60e9-4056-b1f0-b523e53fd73a" providerId="ADAL" clId="{2ECD76AD-3BFB-45D9-A305-EF5F3C443612}" dt="2024-02-15T18:37:07.103" v="50" actId="2696"/>
      <pc:docMkLst>
        <pc:docMk/>
      </pc:docMkLst>
      <pc:sldChg chg="addSp delSp add">
        <pc:chgData name="LAVADO HUARCAYA, SOFIA SABINA" userId="138bc7e7-60e9-4056-b1f0-b523e53fd73a" providerId="ADAL" clId="{2ECD76AD-3BFB-45D9-A305-EF5F3C443612}" dt="2024-02-15T18:34:17.944" v="32"/>
        <pc:sldMkLst>
          <pc:docMk/>
          <pc:sldMk cId="4128496112" sldId="263"/>
        </pc:sldMkLst>
        <pc:grpChg chg="add">
          <ac:chgData name="LAVADO HUARCAYA, SOFIA SABINA" userId="138bc7e7-60e9-4056-b1f0-b523e53fd73a" providerId="ADAL" clId="{2ECD76AD-3BFB-45D9-A305-EF5F3C443612}" dt="2024-02-15T18:34:17.944" v="32"/>
          <ac:grpSpMkLst>
            <pc:docMk/>
            <pc:sldMk cId="4128496112" sldId="263"/>
            <ac:grpSpMk id="29" creationId="{B79BB5E0-1C38-4A61-83AF-CB15562ADA96}"/>
          </ac:grpSpMkLst>
        </pc:grpChg>
        <pc:picChg chg="del">
          <ac:chgData name="LAVADO HUARCAYA, SOFIA SABINA" userId="138bc7e7-60e9-4056-b1f0-b523e53fd73a" providerId="ADAL" clId="{2ECD76AD-3BFB-45D9-A305-EF5F3C443612}" dt="2024-02-15T18:34:02.221" v="30" actId="478"/>
          <ac:picMkLst>
            <pc:docMk/>
            <pc:sldMk cId="4128496112" sldId="263"/>
            <ac:picMk id="27" creationId="{00000000-0000-0000-0000-000000000000}"/>
          </ac:picMkLst>
        </pc:picChg>
        <pc:picChg chg="add">
          <ac:chgData name="LAVADO HUARCAYA, SOFIA SABINA" userId="138bc7e7-60e9-4056-b1f0-b523e53fd73a" providerId="ADAL" clId="{2ECD76AD-3BFB-45D9-A305-EF5F3C443612}" dt="2024-02-15T18:34:04.126" v="31"/>
          <ac:picMkLst>
            <pc:docMk/>
            <pc:sldMk cId="4128496112" sldId="263"/>
            <ac:picMk id="28" creationId="{3B479346-C350-49EC-9EC5-46CF47297503}"/>
          </ac:picMkLst>
        </pc:picChg>
      </pc:sldChg>
      <pc:sldChg chg="add">
        <pc:chgData name="LAVADO HUARCAYA, SOFIA SABINA" userId="138bc7e7-60e9-4056-b1f0-b523e53fd73a" providerId="ADAL" clId="{2ECD76AD-3BFB-45D9-A305-EF5F3C443612}" dt="2024-02-15T18:36:07.841" v="40"/>
        <pc:sldMkLst>
          <pc:docMk/>
          <pc:sldMk cId="1647217391" sldId="264"/>
        </pc:sldMkLst>
      </pc:sldChg>
      <pc:sldChg chg="add">
        <pc:chgData name="LAVADO HUARCAYA, SOFIA SABINA" userId="138bc7e7-60e9-4056-b1f0-b523e53fd73a" providerId="ADAL" clId="{2ECD76AD-3BFB-45D9-A305-EF5F3C443612}" dt="2024-02-15T18:36:07.841" v="40"/>
        <pc:sldMkLst>
          <pc:docMk/>
          <pc:sldMk cId="3930299778" sldId="265"/>
        </pc:sldMkLst>
      </pc:sldChg>
      <pc:sldChg chg="addSp add">
        <pc:chgData name="LAVADO HUARCAYA, SOFIA SABINA" userId="138bc7e7-60e9-4056-b1f0-b523e53fd73a" providerId="ADAL" clId="{2ECD76AD-3BFB-45D9-A305-EF5F3C443612}" dt="2024-02-15T18:36:59.124" v="47"/>
        <pc:sldMkLst>
          <pc:docMk/>
          <pc:sldMk cId="1571634673" sldId="268"/>
        </pc:sldMkLst>
        <pc:picChg chg="add">
          <ac:chgData name="LAVADO HUARCAYA, SOFIA SABINA" userId="138bc7e7-60e9-4056-b1f0-b523e53fd73a" providerId="ADAL" clId="{2ECD76AD-3BFB-45D9-A305-EF5F3C443612}" dt="2024-02-15T18:36:59.124" v="47"/>
          <ac:picMkLst>
            <pc:docMk/>
            <pc:sldMk cId="1571634673" sldId="268"/>
            <ac:picMk id="4" creationId="{FA0A9182-20A2-472F-8208-5EA6D702DC9B}"/>
          </ac:picMkLst>
        </pc:picChg>
      </pc:sldChg>
      <pc:sldChg chg="addSp add">
        <pc:chgData name="LAVADO HUARCAYA, SOFIA SABINA" userId="138bc7e7-60e9-4056-b1f0-b523e53fd73a" providerId="ADAL" clId="{2ECD76AD-3BFB-45D9-A305-EF5F3C443612}" dt="2024-02-15T18:36:34.844" v="44"/>
        <pc:sldMkLst>
          <pc:docMk/>
          <pc:sldMk cId="1246702958" sldId="270"/>
        </pc:sldMkLst>
        <pc:picChg chg="add">
          <ac:chgData name="LAVADO HUARCAYA, SOFIA SABINA" userId="138bc7e7-60e9-4056-b1f0-b523e53fd73a" providerId="ADAL" clId="{2ECD76AD-3BFB-45D9-A305-EF5F3C443612}" dt="2024-02-15T18:36:34.844" v="44"/>
          <ac:picMkLst>
            <pc:docMk/>
            <pc:sldMk cId="1246702958" sldId="270"/>
            <ac:picMk id="11" creationId="{B7DEFBE5-90BD-4CC2-A67C-86B231347EC4}"/>
          </ac:picMkLst>
        </pc:picChg>
      </pc:sldChg>
      <pc:sldChg chg="add">
        <pc:chgData name="LAVADO HUARCAYA, SOFIA SABINA" userId="138bc7e7-60e9-4056-b1f0-b523e53fd73a" providerId="ADAL" clId="{2ECD76AD-3BFB-45D9-A305-EF5F3C443612}" dt="2024-02-15T18:36:07.841" v="40"/>
        <pc:sldMkLst>
          <pc:docMk/>
          <pc:sldMk cId="3075193302" sldId="272"/>
        </pc:sldMkLst>
      </pc:sldChg>
      <pc:sldChg chg="addSp add">
        <pc:chgData name="LAVADO HUARCAYA, SOFIA SABINA" userId="138bc7e7-60e9-4056-b1f0-b523e53fd73a" providerId="ADAL" clId="{2ECD76AD-3BFB-45D9-A305-EF5F3C443612}" dt="2024-02-15T18:36:25.388" v="43"/>
        <pc:sldMkLst>
          <pc:docMk/>
          <pc:sldMk cId="1001176647" sldId="273"/>
        </pc:sldMkLst>
        <pc:picChg chg="add">
          <ac:chgData name="LAVADO HUARCAYA, SOFIA SABINA" userId="138bc7e7-60e9-4056-b1f0-b523e53fd73a" providerId="ADAL" clId="{2ECD76AD-3BFB-45D9-A305-EF5F3C443612}" dt="2024-02-15T18:36:25.388" v="43"/>
          <ac:picMkLst>
            <pc:docMk/>
            <pc:sldMk cId="1001176647" sldId="273"/>
            <ac:picMk id="7" creationId="{F79A9926-1749-4FEB-BC8E-4E2FCEA70634}"/>
          </ac:picMkLst>
        </pc:picChg>
      </pc:sldChg>
      <pc:sldChg chg="addSp add">
        <pc:chgData name="LAVADO HUARCAYA, SOFIA SABINA" userId="138bc7e7-60e9-4056-b1f0-b523e53fd73a" providerId="ADAL" clId="{2ECD76AD-3BFB-45D9-A305-EF5F3C443612}" dt="2024-02-15T18:36:38.540" v="45"/>
        <pc:sldMkLst>
          <pc:docMk/>
          <pc:sldMk cId="2167845657" sldId="275"/>
        </pc:sldMkLst>
        <pc:picChg chg="add">
          <ac:chgData name="LAVADO HUARCAYA, SOFIA SABINA" userId="138bc7e7-60e9-4056-b1f0-b523e53fd73a" providerId="ADAL" clId="{2ECD76AD-3BFB-45D9-A305-EF5F3C443612}" dt="2024-02-15T18:36:38.540" v="45"/>
          <ac:picMkLst>
            <pc:docMk/>
            <pc:sldMk cId="2167845657" sldId="275"/>
            <ac:picMk id="7" creationId="{43F9E886-A437-415F-8C4A-7B4E1F145725}"/>
          </ac:picMkLst>
        </pc:picChg>
      </pc:sldChg>
      <pc:sldChg chg="add">
        <pc:chgData name="LAVADO HUARCAYA, SOFIA SABINA" userId="138bc7e7-60e9-4056-b1f0-b523e53fd73a" providerId="ADAL" clId="{2ECD76AD-3BFB-45D9-A305-EF5F3C443612}" dt="2024-02-15T18:36:07.841" v="40"/>
        <pc:sldMkLst>
          <pc:docMk/>
          <pc:sldMk cId="4138016027" sldId="278"/>
        </pc:sldMkLst>
      </pc:sldChg>
      <pc:sldChg chg="addSp">
        <pc:chgData name="LAVADO HUARCAYA, SOFIA SABINA" userId="138bc7e7-60e9-4056-b1f0-b523e53fd73a" providerId="ADAL" clId="{2ECD76AD-3BFB-45D9-A305-EF5F3C443612}" dt="2024-02-15T18:29:41.203" v="1"/>
        <pc:sldMkLst>
          <pc:docMk/>
          <pc:sldMk cId="2472343729" sldId="279"/>
        </pc:sldMkLst>
        <pc:spChg chg="add">
          <ac:chgData name="LAVADO HUARCAYA, SOFIA SABINA" userId="138bc7e7-60e9-4056-b1f0-b523e53fd73a" providerId="ADAL" clId="{2ECD76AD-3BFB-45D9-A305-EF5F3C443612}" dt="2024-02-15T18:29:33.431" v="0"/>
          <ac:spMkLst>
            <pc:docMk/>
            <pc:sldMk cId="2472343729" sldId="279"/>
            <ac:spMk id="7" creationId="{90BA437C-276F-47E3-8943-BD5669470A32}"/>
          </ac:spMkLst>
        </pc:spChg>
        <pc:spChg chg="add">
          <ac:chgData name="LAVADO HUARCAYA, SOFIA SABINA" userId="138bc7e7-60e9-4056-b1f0-b523e53fd73a" providerId="ADAL" clId="{2ECD76AD-3BFB-45D9-A305-EF5F3C443612}" dt="2024-02-15T18:29:41.203" v="1"/>
          <ac:spMkLst>
            <pc:docMk/>
            <pc:sldMk cId="2472343729" sldId="279"/>
            <ac:spMk id="8" creationId="{CDB2F516-08AF-4D22-8C7B-94A86EF122D0}"/>
          </ac:spMkLst>
        </pc:spChg>
      </pc:sldChg>
      <pc:sldChg chg="addSp modSp modAnim">
        <pc:chgData name="LAVADO HUARCAYA, SOFIA SABINA" userId="138bc7e7-60e9-4056-b1f0-b523e53fd73a" providerId="ADAL" clId="{2ECD76AD-3BFB-45D9-A305-EF5F3C443612}" dt="2024-02-15T18:30:46.961" v="9"/>
        <pc:sldMkLst>
          <pc:docMk/>
          <pc:sldMk cId="258514439" sldId="280"/>
        </pc:sldMkLst>
        <pc:spChg chg="add">
          <ac:chgData name="LAVADO HUARCAYA, SOFIA SABINA" userId="138bc7e7-60e9-4056-b1f0-b523e53fd73a" providerId="ADAL" clId="{2ECD76AD-3BFB-45D9-A305-EF5F3C443612}" dt="2024-02-15T18:29:53.070" v="2"/>
          <ac:spMkLst>
            <pc:docMk/>
            <pc:sldMk cId="258514439" sldId="280"/>
            <ac:spMk id="7" creationId="{7FFEBA8B-2CB2-4DFF-B4AC-44D9A2B11DE4}"/>
          </ac:spMkLst>
        </pc:spChg>
        <pc:spChg chg="add">
          <ac:chgData name="LAVADO HUARCAYA, SOFIA SABINA" userId="138bc7e7-60e9-4056-b1f0-b523e53fd73a" providerId="ADAL" clId="{2ECD76AD-3BFB-45D9-A305-EF5F3C443612}" dt="2024-02-15T18:30:01.385" v="3"/>
          <ac:spMkLst>
            <pc:docMk/>
            <pc:sldMk cId="258514439" sldId="280"/>
            <ac:spMk id="8" creationId="{E16BA805-D98F-42F2-8559-980B41E83757}"/>
          </ac:spMkLst>
        </pc:spChg>
        <pc:spChg chg="add">
          <ac:chgData name="LAVADO HUARCAYA, SOFIA SABINA" userId="138bc7e7-60e9-4056-b1f0-b523e53fd73a" providerId="ADAL" clId="{2ECD76AD-3BFB-45D9-A305-EF5F3C443612}" dt="2024-02-15T18:30:09.572" v="4"/>
          <ac:spMkLst>
            <pc:docMk/>
            <pc:sldMk cId="258514439" sldId="280"/>
            <ac:spMk id="9" creationId="{5E0593D0-3439-40D9-A0BC-C6D70FE7A87B}"/>
          </ac:spMkLst>
        </pc:spChg>
        <pc:spChg chg="add">
          <ac:chgData name="LAVADO HUARCAYA, SOFIA SABINA" userId="138bc7e7-60e9-4056-b1f0-b523e53fd73a" providerId="ADAL" clId="{2ECD76AD-3BFB-45D9-A305-EF5F3C443612}" dt="2024-02-15T18:30:18.261" v="5"/>
          <ac:spMkLst>
            <pc:docMk/>
            <pc:sldMk cId="258514439" sldId="280"/>
            <ac:spMk id="10" creationId="{8F6ECDE2-63D7-412B-A9DC-E4D3E3C209F4}"/>
          </ac:spMkLst>
        </pc:spChg>
        <pc:spChg chg="add mod">
          <ac:chgData name="LAVADO HUARCAYA, SOFIA SABINA" userId="138bc7e7-60e9-4056-b1f0-b523e53fd73a" providerId="ADAL" clId="{2ECD76AD-3BFB-45D9-A305-EF5F3C443612}" dt="2024-02-15T18:30:29.259" v="7" actId="14100"/>
          <ac:spMkLst>
            <pc:docMk/>
            <pc:sldMk cId="258514439" sldId="280"/>
            <ac:spMk id="11" creationId="{7093612C-5E95-4500-BF66-30A22593A8EF}"/>
          </ac:spMkLst>
        </pc:spChg>
        <pc:spChg chg="add">
          <ac:chgData name="LAVADO HUARCAYA, SOFIA SABINA" userId="138bc7e7-60e9-4056-b1f0-b523e53fd73a" providerId="ADAL" clId="{2ECD76AD-3BFB-45D9-A305-EF5F3C443612}" dt="2024-02-15T18:30:37.374" v="8"/>
          <ac:spMkLst>
            <pc:docMk/>
            <pc:sldMk cId="258514439" sldId="280"/>
            <ac:spMk id="12" creationId="{0D55F0C7-1FEB-4D12-AE3F-38F83AAF998B}"/>
          </ac:spMkLst>
        </pc:spChg>
        <pc:picChg chg="add">
          <ac:chgData name="LAVADO HUARCAYA, SOFIA SABINA" userId="138bc7e7-60e9-4056-b1f0-b523e53fd73a" providerId="ADAL" clId="{2ECD76AD-3BFB-45D9-A305-EF5F3C443612}" dt="2024-02-15T18:30:46.961" v="9"/>
          <ac:picMkLst>
            <pc:docMk/>
            <pc:sldMk cId="258514439" sldId="280"/>
            <ac:picMk id="13" creationId="{1871C905-CCBD-4FE9-B8B2-DB1411D5D660}"/>
          </ac:picMkLst>
        </pc:picChg>
      </pc:sldChg>
      <pc:sldChg chg="addSp modSp">
        <pc:chgData name="LAVADO HUARCAYA, SOFIA SABINA" userId="138bc7e7-60e9-4056-b1f0-b523e53fd73a" providerId="ADAL" clId="{2ECD76AD-3BFB-45D9-A305-EF5F3C443612}" dt="2024-02-15T18:31:15.346" v="13" actId="14100"/>
        <pc:sldMkLst>
          <pc:docMk/>
          <pc:sldMk cId="2910055943" sldId="281"/>
        </pc:sldMkLst>
        <pc:spChg chg="add mod">
          <ac:chgData name="LAVADO HUARCAYA, SOFIA SABINA" userId="138bc7e7-60e9-4056-b1f0-b523e53fd73a" providerId="ADAL" clId="{2ECD76AD-3BFB-45D9-A305-EF5F3C443612}" dt="2024-02-15T18:31:05.834" v="11" actId="1076"/>
          <ac:spMkLst>
            <pc:docMk/>
            <pc:sldMk cId="2910055943" sldId="281"/>
            <ac:spMk id="7" creationId="{253E7F8D-122A-4DC6-86EB-343DCE10D2AF}"/>
          </ac:spMkLst>
        </pc:spChg>
        <pc:spChg chg="add mod">
          <ac:chgData name="LAVADO HUARCAYA, SOFIA SABINA" userId="138bc7e7-60e9-4056-b1f0-b523e53fd73a" providerId="ADAL" clId="{2ECD76AD-3BFB-45D9-A305-EF5F3C443612}" dt="2024-02-15T18:31:15.346" v="13" actId="14100"/>
          <ac:spMkLst>
            <pc:docMk/>
            <pc:sldMk cId="2910055943" sldId="281"/>
            <ac:spMk id="8" creationId="{90EFFBFE-D228-4B4F-81F0-1CF27B0D6410}"/>
          </ac:spMkLst>
        </pc:spChg>
      </pc:sldChg>
      <pc:sldChg chg="addSp">
        <pc:chgData name="LAVADO HUARCAYA, SOFIA SABINA" userId="138bc7e7-60e9-4056-b1f0-b523e53fd73a" providerId="ADAL" clId="{2ECD76AD-3BFB-45D9-A305-EF5F3C443612}" dt="2024-02-15T18:32:01.264" v="19"/>
        <pc:sldMkLst>
          <pc:docMk/>
          <pc:sldMk cId="321836448" sldId="282"/>
        </pc:sldMkLst>
        <pc:spChg chg="add">
          <ac:chgData name="LAVADO HUARCAYA, SOFIA SABINA" userId="138bc7e7-60e9-4056-b1f0-b523e53fd73a" providerId="ADAL" clId="{2ECD76AD-3BFB-45D9-A305-EF5F3C443612}" dt="2024-02-15T18:31:47.278" v="17"/>
          <ac:spMkLst>
            <pc:docMk/>
            <pc:sldMk cId="321836448" sldId="282"/>
            <ac:spMk id="7" creationId="{F72D61B3-5FFC-4181-A1B5-C37CE03195CA}"/>
          </ac:spMkLst>
        </pc:spChg>
        <pc:spChg chg="add">
          <ac:chgData name="LAVADO HUARCAYA, SOFIA SABINA" userId="138bc7e7-60e9-4056-b1f0-b523e53fd73a" providerId="ADAL" clId="{2ECD76AD-3BFB-45D9-A305-EF5F3C443612}" dt="2024-02-15T18:31:53.969" v="18"/>
          <ac:spMkLst>
            <pc:docMk/>
            <pc:sldMk cId="321836448" sldId="282"/>
            <ac:spMk id="8" creationId="{8686F692-D86C-44C8-9074-BBCA91B54F55}"/>
          </ac:spMkLst>
        </pc:spChg>
        <pc:picChg chg="add">
          <ac:chgData name="LAVADO HUARCAYA, SOFIA SABINA" userId="138bc7e7-60e9-4056-b1f0-b523e53fd73a" providerId="ADAL" clId="{2ECD76AD-3BFB-45D9-A305-EF5F3C443612}" dt="2024-02-15T18:32:01.264" v="19"/>
          <ac:picMkLst>
            <pc:docMk/>
            <pc:sldMk cId="321836448" sldId="282"/>
            <ac:picMk id="9" creationId="{41C79526-EBC5-4A61-947C-334DD8856E29}"/>
          </ac:picMkLst>
        </pc:picChg>
      </pc:sldChg>
      <pc:sldChg chg="del">
        <pc:chgData name="LAVADO HUARCAYA, SOFIA SABINA" userId="138bc7e7-60e9-4056-b1f0-b523e53fd73a" providerId="ADAL" clId="{2ECD76AD-3BFB-45D9-A305-EF5F3C443612}" dt="2024-02-15T18:37:07.103" v="48" actId="2696"/>
        <pc:sldMkLst>
          <pc:docMk/>
          <pc:sldMk cId="3147829362" sldId="283"/>
        </pc:sldMkLst>
      </pc:sldChg>
      <pc:sldChg chg="addSp add">
        <pc:chgData name="LAVADO HUARCAYA, SOFIA SABINA" userId="138bc7e7-60e9-4056-b1f0-b523e53fd73a" providerId="ADAL" clId="{2ECD76AD-3BFB-45D9-A305-EF5F3C443612}" dt="2024-02-15T18:32:27.214" v="22"/>
        <pc:sldMkLst>
          <pc:docMk/>
          <pc:sldMk cId="4162074700" sldId="284"/>
        </pc:sldMkLst>
        <pc:spChg chg="add">
          <ac:chgData name="LAVADO HUARCAYA, SOFIA SABINA" userId="138bc7e7-60e9-4056-b1f0-b523e53fd73a" providerId="ADAL" clId="{2ECD76AD-3BFB-45D9-A305-EF5F3C443612}" dt="2024-02-15T18:32:11.998" v="20"/>
          <ac:spMkLst>
            <pc:docMk/>
            <pc:sldMk cId="4162074700" sldId="284"/>
            <ac:spMk id="7" creationId="{EDAFF759-0E3E-461E-8B45-88C1546F1508}"/>
          </ac:spMkLst>
        </pc:spChg>
        <pc:spChg chg="add">
          <ac:chgData name="LAVADO HUARCAYA, SOFIA SABINA" userId="138bc7e7-60e9-4056-b1f0-b523e53fd73a" providerId="ADAL" clId="{2ECD76AD-3BFB-45D9-A305-EF5F3C443612}" dt="2024-02-15T18:32:27.214" v="22"/>
          <ac:spMkLst>
            <pc:docMk/>
            <pc:sldMk cId="4162074700" sldId="284"/>
            <ac:spMk id="9" creationId="{5CC66DF8-6DC5-407B-A53F-2A03C9100BC2}"/>
          </ac:spMkLst>
        </pc:spChg>
        <pc:picChg chg="add">
          <ac:chgData name="LAVADO HUARCAYA, SOFIA SABINA" userId="138bc7e7-60e9-4056-b1f0-b523e53fd73a" providerId="ADAL" clId="{2ECD76AD-3BFB-45D9-A305-EF5F3C443612}" dt="2024-02-15T18:32:19.286" v="21"/>
          <ac:picMkLst>
            <pc:docMk/>
            <pc:sldMk cId="4162074700" sldId="284"/>
            <ac:picMk id="8" creationId="{55AC273C-84E7-4DB3-8C2C-DA9526E55766}"/>
          </ac:picMkLst>
        </pc:picChg>
      </pc:sldChg>
      <pc:sldChg chg="addSp add">
        <pc:chgData name="LAVADO HUARCAYA, SOFIA SABINA" userId="138bc7e7-60e9-4056-b1f0-b523e53fd73a" providerId="ADAL" clId="{2ECD76AD-3BFB-45D9-A305-EF5F3C443612}" dt="2024-02-15T18:33:13.701" v="26"/>
        <pc:sldMkLst>
          <pc:docMk/>
          <pc:sldMk cId="1151367614" sldId="285"/>
        </pc:sldMkLst>
        <pc:spChg chg="add">
          <ac:chgData name="LAVADO HUARCAYA, SOFIA SABINA" userId="138bc7e7-60e9-4056-b1f0-b523e53fd73a" providerId="ADAL" clId="{2ECD76AD-3BFB-45D9-A305-EF5F3C443612}" dt="2024-02-15T18:32:50.364" v="23"/>
          <ac:spMkLst>
            <pc:docMk/>
            <pc:sldMk cId="1151367614" sldId="285"/>
            <ac:spMk id="7" creationId="{95EBD7F4-DA6B-4F28-9BBA-33CDD75BAE8D}"/>
          </ac:spMkLst>
        </pc:spChg>
        <pc:spChg chg="add">
          <ac:chgData name="LAVADO HUARCAYA, SOFIA SABINA" userId="138bc7e7-60e9-4056-b1f0-b523e53fd73a" providerId="ADAL" clId="{2ECD76AD-3BFB-45D9-A305-EF5F3C443612}" dt="2024-02-15T18:32:57.874" v="24"/>
          <ac:spMkLst>
            <pc:docMk/>
            <pc:sldMk cId="1151367614" sldId="285"/>
            <ac:spMk id="8" creationId="{B9A542EC-5178-4445-98F0-D290CB4FD418}"/>
          </ac:spMkLst>
        </pc:spChg>
        <pc:spChg chg="add">
          <ac:chgData name="LAVADO HUARCAYA, SOFIA SABINA" userId="138bc7e7-60e9-4056-b1f0-b523e53fd73a" providerId="ADAL" clId="{2ECD76AD-3BFB-45D9-A305-EF5F3C443612}" dt="2024-02-15T18:33:05.243" v="25"/>
          <ac:spMkLst>
            <pc:docMk/>
            <pc:sldMk cId="1151367614" sldId="285"/>
            <ac:spMk id="9" creationId="{A3EA8F8E-7F10-4C7E-9939-54645E52DCB8}"/>
          </ac:spMkLst>
        </pc:spChg>
        <pc:spChg chg="add">
          <ac:chgData name="LAVADO HUARCAYA, SOFIA SABINA" userId="138bc7e7-60e9-4056-b1f0-b523e53fd73a" providerId="ADAL" clId="{2ECD76AD-3BFB-45D9-A305-EF5F3C443612}" dt="2024-02-15T18:33:13.701" v="26"/>
          <ac:spMkLst>
            <pc:docMk/>
            <pc:sldMk cId="1151367614" sldId="285"/>
            <ac:spMk id="10" creationId="{3B555B70-CA93-40BF-B871-E3320FAA6E9E}"/>
          </ac:spMkLst>
        </pc:spChg>
      </pc:sldChg>
      <pc:sldChg chg="addSp modSp add ord">
        <pc:chgData name="LAVADO HUARCAYA, SOFIA SABINA" userId="138bc7e7-60e9-4056-b1f0-b523e53fd73a" providerId="ADAL" clId="{2ECD76AD-3BFB-45D9-A305-EF5F3C443612}" dt="2024-02-15T18:35:08.659" v="37" actId="27636"/>
        <pc:sldMkLst>
          <pc:docMk/>
          <pc:sldMk cId="1927696243" sldId="286"/>
        </pc:sldMkLst>
        <pc:spChg chg="add">
          <ac:chgData name="LAVADO HUARCAYA, SOFIA SABINA" userId="138bc7e7-60e9-4056-b1f0-b523e53fd73a" providerId="ADAL" clId="{2ECD76AD-3BFB-45D9-A305-EF5F3C443612}" dt="2024-02-15T18:34:56.226" v="35"/>
          <ac:spMkLst>
            <pc:docMk/>
            <pc:sldMk cId="1927696243" sldId="286"/>
            <ac:spMk id="8" creationId="{8A68EA4D-4143-4F61-9EF3-B698B92647A3}"/>
          </ac:spMkLst>
        </pc:spChg>
        <pc:spChg chg="add mod">
          <ac:chgData name="LAVADO HUARCAYA, SOFIA SABINA" userId="138bc7e7-60e9-4056-b1f0-b523e53fd73a" providerId="ADAL" clId="{2ECD76AD-3BFB-45D9-A305-EF5F3C443612}" dt="2024-02-15T18:35:08.659" v="37" actId="27636"/>
          <ac:spMkLst>
            <pc:docMk/>
            <pc:sldMk cId="1927696243" sldId="286"/>
            <ac:spMk id="9" creationId="{5B69D9F5-9BE2-4BCE-A2FF-85192D8FE8AD}"/>
          </ac:spMkLst>
        </pc:spChg>
        <pc:picChg chg="add ord">
          <ac:chgData name="LAVADO HUARCAYA, SOFIA SABINA" userId="138bc7e7-60e9-4056-b1f0-b523e53fd73a" providerId="ADAL" clId="{2ECD76AD-3BFB-45D9-A305-EF5F3C443612}" dt="2024-02-15T18:34:47.601" v="34" actId="167"/>
          <ac:picMkLst>
            <pc:docMk/>
            <pc:sldMk cId="1927696243" sldId="286"/>
            <ac:picMk id="7" creationId="{7F31B71F-50CA-4FC6-92E7-D99927CFE8B3}"/>
          </ac:picMkLst>
        </pc:picChg>
      </pc:sldChg>
      <pc:sldChg chg="add">
        <pc:chgData name="LAVADO HUARCAYA, SOFIA SABINA" userId="138bc7e7-60e9-4056-b1f0-b523e53fd73a" providerId="ADAL" clId="{2ECD76AD-3BFB-45D9-A305-EF5F3C443612}" dt="2024-02-15T18:33:27.334" v="27"/>
        <pc:sldMkLst>
          <pc:docMk/>
          <pc:sldMk cId="784257506" sldId="287"/>
        </pc:sldMkLst>
      </pc:sldChg>
      <pc:sldChg chg="add del">
        <pc:chgData name="LAVADO HUARCAYA, SOFIA SABINA" userId="138bc7e7-60e9-4056-b1f0-b523e53fd73a" providerId="ADAL" clId="{2ECD76AD-3BFB-45D9-A305-EF5F3C443612}" dt="2024-02-15T18:37:07.103" v="49" actId="2696"/>
        <pc:sldMkLst>
          <pc:docMk/>
          <pc:sldMk cId="2875679495" sldId="288"/>
        </pc:sldMkLst>
      </pc:sldChg>
      <pc:sldChg chg="add del">
        <pc:chgData name="LAVADO HUARCAYA, SOFIA SABINA" userId="138bc7e7-60e9-4056-b1f0-b523e53fd73a" providerId="ADAL" clId="{2ECD76AD-3BFB-45D9-A305-EF5F3C443612}" dt="2024-02-15T18:37:07.103" v="50" actId="2696"/>
        <pc:sldMkLst>
          <pc:docMk/>
          <pc:sldMk cId="1103047266" sldId="289"/>
        </pc:sldMkLst>
      </pc:sldChg>
      <pc:sldChg chg="add">
        <pc:chgData name="LAVADO HUARCAYA, SOFIA SABINA" userId="138bc7e7-60e9-4056-b1f0-b523e53fd73a" providerId="ADAL" clId="{2ECD76AD-3BFB-45D9-A305-EF5F3C443612}" dt="2024-02-15T18:36:07.841" v="40"/>
        <pc:sldMkLst>
          <pc:docMk/>
          <pc:sldMk cId="3155030368" sldId="290"/>
        </pc:sldMkLst>
      </pc:sldChg>
      <pc:sldChg chg="addSp add">
        <pc:chgData name="LAVADO HUARCAYA, SOFIA SABINA" userId="138bc7e7-60e9-4056-b1f0-b523e53fd73a" providerId="ADAL" clId="{2ECD76AD-3BFB-45D9-A305-EF5F3C443612}" dt="2024-02-15T18:36:54.348" v="46"/>
        <pc:sldMkLst>
          <pc:docMk/>
          <pc:sldMk cId="2063660091" sldId="291"/>
        </pc:sldMkLst>
        <pc:picChg chg="add">
          <ac:chgData name="LAVADO HUARCAYA, SOFIA SABINA" userId="138bc7e7-60e9-4056-b1f0-b523e53fd73a" providerId="ADAL" clId="{2ECD76AD-3BFB-45D9-A305-EF5F3C443612}" dt="2024-02-15T18:36:54.348" v="46"/>
          <ac:picMkLst>
            <pc:docMk/>
            <pc:sldMk cId="2063660091" sldId="291"/>
            <ac:picMk id="7" creationId="{040FBBC8-A81A-4EFA-949F-083260850EF2}"/>
          </ac:picMkLst>
        </pc:picChg>
      </pc:sldChg>
      <pc:sldChg chg="addSp add">
        <pc:chgData name="LAVADO HUARCAYA, SOFIA SABINA" userId="138bc7e7-60e9-4056-b1f0-b523e53fd73a" providerId="ADAL" clId="{2ECD76AD-3BFB-45D9-A305-EF5F3C443612}" dt="2024-02-15T18:36:19.023" v="41"/>
        <pc:sldMkLst>
          <pc:docMk/>
          <pc:sldMk cId="2608752947" sldId="295"/>
        </pc:sldMkLst>
        <pc:picChg chg="add">
          <ac:chgData name="LAVADO HUARCAYA, SOFIA SABINA" userId="138bc7e7-60e9-4056-b1f0-b523e53fd73a" providerId="ADAL" clId="{2ECD76AD-3BFB-45D9-A305-EF5F3C443612}" dt="2024-02-15T18:36:19.023" v="41"/>
          <ac:picMkLst>
            <pc:docMk/>
            <pc:sldMk cId="2608752947" sldId="295"/>
            <ac:picMk id="9" creationId="{FD212980-8A8D-4F3D-8BAA-27A6757CDA61}"/>
          </ac:picMkLst>
        </pc:picChg>
      </pc:sldChg>
      <pc:sldChg chg="addSp add">
        <pc:chgData name="LAVADO HUARCAYA, SOFIA SABINA" userId="138bc7e7-60e9-4056-b1f0-b523e53fd73a" providerId="ADAL" clId="{2ECD76AD-3BFB-45D9-A305-EF5F3C443612}" dt="2024-02-15T18:36:22.317" v="42"/>
        <pc:sldMkLst>
          <pc:docMk/>
          <pc:sldMk cId="2358679587" sldId="296"/>
        </pc:sldMkLst>
        <pc:picChg chg="add">
          <ac:chgData name="LAVADO HUARCAYA, SOFIA SABINA" userId="138bc7e7-60e9-4056-b1f0-b523e53fd73a" providerId="ADAL" clId="{2ECD76AD-3BFB-45D9-A305-EF5F3C443612}" dt="2024-02-15T18:36:22.317" v="42"/>
          <ac:picMkLst>
            <pc:docMk/>
            <pc:sldMk cId="2358679587" sldId="296"/>
            <ac:picMk id="7" creationId="{0F1AFBA6-0A3C-468B-BAD6-40B46E01EABE}"/>
          </ac:picMkLst>
        </pc:picChg>
      </pc:sldChg>
      <pc:sldChg chg="add">
        <pc:chgData name="LAVADO HUARCAYA, SOFIA SABINA" userId="138bc7e7-60e9-4056-b1f0-b523e53fd73a" providerId="ADAL" clId="{2ECD76AD-3BFB-45D9-A305-EF5F3C443612}" dt="2024-02-15T18:36:07.841" v="40"/>
        <pc:sldMkLst>
          <pc:docMk/>
          <pc:sldMk cId="515093403" sldId="297"/>
        </pc:sldMkLst>
      </pc:sldChg>
      <pc:sldChg chg="add">
        <pc:chgData name="LAVADO HUARCAYA, SOFIA SABINA" userId="138bc7e7-60e9-4056-b1f0-b523e53fd73a" providerId="ADAL" clId="{2ECD76AD-3BFB-45D9-A305-EF5F3C443612}" dt="2024-02-15T18:36:07.841" v="40"/>
        <pc:sldMkLst>
          <pc:docMk/>
          <pc:sldMk cId="1023080851" sldId="298"/>
        </pc:sldMkLst>
      </pc:sldChg>
      <pc:sldChg chg="add">
        <pc:chgData name="LAVADO HUARCAYA, SOFIA SABINA" userId="138bc7e7-60e9-4056-b1f0-b523e53fd73a" providerId="ADAL" clId="{2ECD76AD-3BFB-45D9-A305-EF5F3C443612}" dt="2024-02-15T18:36:07.841" v="40"/>
        <pc:sldMkLst>
          <pc:docMk/>
          <pc:sldMk cId="3354954771" sldId="299"/>
        </pc:sldMkLst>
      </pc:sldChg>
      <pc:sldChg chg="add">
        <pc:chgData name="LAVADO HUARCAYA, SOFIA SABINA" userId="138bc7e7-60e9-4056-b1f0-b523e53fd73a" providerId="ADAL" clId="{2ECD76AD-3BFB-45D9-A305-EF5F3C443612}" dt="2024-02-15T18:36:07.841" v="40"/>
        <pc:sldMkLst>
          <pc:docMk/>
          <pc:sldMk cId="2567454845" sldId="300"/>
        </pc:sldMkLst>
      </pc:sldChg>
      <pc:sldChg chg="add">
        <pc:chgData name="LAVADO HUARCAYA, SOFIA SABINA" userId="138bc7e7-60e9-4056-b1f0-b523e53fd73a" providerId="ADAL" clId="{2ECD76AD-3BFB-45D9-A305-EF5F3C443612}" dt="2024-02-15T18:36:07.841" v="40"/>
        <pc:sldMkLst>
          <pc:docMk/>
          <pc:sldMk cId="308000085" sldId="301"/>
        </pc:sldMkLst>
      </pc:sldChg>
      <pc:sldChg chg="add">
        <pc:chgData name="LAVADO HUARCAYA, SOFIA SABINA" userId="138bc7e7-60e9-4056-b1f0-b523e53fd73a" providerId="ADAL" clId="{2ECD76AD-3BFB-45D9-A305-EF5F3C443612}" dt="2024-02-15T18:36:07.841" v="40"/>
        <pc:sldMkLst>
          <pc:docMk/>
          <pc:sldMk cId="3601735587" sldId="302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D74D9C-2599-1335-74F1-027D1B4489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U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B3CF434-3300-FF4D-7D17-F1EB7A2C96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EBA5961-301D-1075-00BC-66F3D813B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148F0-8CCA-4B37-A5A5-26D0764FDF92}" type="datetimeFigureOut">
              <a:rPr lang="es-US" smtClean="0"/>
              <a:t>6/27/24</a:t>
            </a:fld>
            <a:endParaRPr lang="es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5C0557-8820-A074-816B-D2A5AF836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C0BE11D-EDB4-B47E-0A20-1BA07F00F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287AC-87C5-4A4D-81B8-87EDB9C9F4CF}" type="slidenum">
              <a:rPr lang="es-US" smtClean="0"/>
              <a:t>‹Nº›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3629837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2C471A-3C78-44F2-D79F-73DEE79E2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US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08C2837-3B31-2940-5674-F6AFED5A26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7AB1452-E880-36B7-6119-0F1C6853C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148F0-8CCA-4B37-A5A5-26D0764FDF92}" type="datetimeFigureOut">
              <a:rPr lang="es-US" smtClean="0"/>
              <a:t>6/27/24</a:t>
            </a:fld>
            <a:endParaRPr lang="es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71033CD-309A-C070-A000-14CE59603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C8AFF8B-9B4E-2F91-752E-7DA8093A7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287AC-87C5-4A4D-81B8-87EDB9C9F4CF}" type="slidenum">
              <a:rPr lang="es-US" smtClean="0"/>
              <a:t>‹Nº›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33702295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058E8AE-993D-079B-B211-52D1138A81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US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5489C48-A22C-E291-0B58-B6E9B4A7C7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A59A518-CC36-BF24-F061-7033813CE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148F0-8CCA-4B37-A5A5-26D0764FDF92}" type="datetimeFigureOut">
              <a:rPr lang="es-US" smtClean="0"/>
              <a:t>6/27/24</a:t>
            </a:fld>
            <a:endParaRPr lang="es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9B276B8-8072-907E-0FDA-2D28B9DEB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E10E788-2006-886F-96A7-743C52234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287AC-87C5-4A4D-81B8-87EDB9C9F4CF}" type="slidenum">
              <a:rPr lang="es-US" smtClean="0"/>
              <a:t>‹Nº›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4264476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6C6312-16C8-7C33-3B48-F0C5F83D0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6040CDA-6389-8F87-73C7-C0F0D9E98B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F7342F5-9747-9152-7CD3-17F1FD330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148F0-8CCA-4B37-A5A5-26D0764FDF92}" type="datetimeFigureOut">
              <a:rPr lang="es-US" smtClean="0"/>
              <a:t>6/27/24</a:t>
            </a:fld>
            <a:endParaRPr lang="es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B77A0E7-85E8-578B-7B3F-4B8FC9E3D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1450DEC-BC7E-537D-78EE-60CCFA644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287AC-87C5-4A4D-81B8-87EDB9C9F4CF}" type="slidenum">
              <a:rPr lang="es-US" smtClean="0"/>
              <a:t>‹Nº›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435780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5370E9-4318-D350-5536-647C6A16F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U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B4E1ADE-4F8E-25A2-62F9-28DC39A49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A215B05-D2A5-AB57-8A61-64136D9A5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148F0-8CCA-4B37-A5A5-26D0764FDF92}" type="datetimeFigureOut">
              <a:rPr lang="es-US" smtClean="0"/>
              <a:t>6/27/24</a:t>
            </a:fld>
            <a:endParaRPr lang="es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3FCC99D-4417-E16D-5D81-DFBB088BC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D48A352-8C06-EA6D-5A53-A21AC7CB2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287AC-87C5-4A4D-81B8-87EDB9C9F4CF}" type="slidenum">
              <a:rPr lang="es-US" smtClean="0"/>
              <a:t>‹Nº›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4186697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A7C2D0-08DC-03C3-A6AF-DBE88C1E47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210408D-98BE-8AF1-8C27-928A198184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S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BA555A6-865F-5BBF-1A4F-8B3BC2C10E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S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486925E-A50B-7CE7-515F-7C00A75F8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148F0-8CCA-4B37-A5A5-26D0764FDF92}" type="datetimeFigureOut">
              <a:rPr lang="es-US" smtClean="0"/>
              <a:t>6/27/24</a:t>
            </a:fld>
            <a:endParaRPr lang="es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B0308B1-A4E6-35A9-4C76-6992684EB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7B4FAD8-D7BF-53D8-2283-749726A42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287AC-87C5-4A4D-81B8-87EDB9C9F4CF}" type="slidenum">
              <a:rPr lang="es-US" smtClean="0"/>
              <a:t>‹Nº›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384419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A9C6C5-0EBE-C272-7818-0F88BEBE8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U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E5BC97-3AAE-2493-F48A-6C6202E733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64AC7F7-D29C-F732-E747-0356316E13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S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04712E9-9D11-36D3-51F7-B6C34F288D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8ED7AFA-6ED1-F1C3-15E8-1DFF977895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S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277C997-7095-3D4D-5408-3A33839879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148F0-8CCA-4B37-A5A5-26D0764FDF92}" type="datetimeFigureOut">
              <a:rPr lang="es-US" smtClean="0"/>
              <a:t>6/27/24</a:t>
            </a:fld>
            <a:endParaRPr lang="es-U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214B388-DC15-FE92-FC68-ECB46A0D0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33FBCF76-2890-E350-02E4-8911BAA15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287AC-87C5-4A4D-81B8-87EDB9C9F4CF}" type="slidenum">
              <a:rPr lang="es-US" smtClean="0"/>
              <a:t>‹Nº›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20567927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458A6E-EAB0-BF78-4BEA-08E5E9399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U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3519428-E4DB-0B46-5DC5-A290C2A52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148F0-8CCA-4B37-A5A5-26D0764FDF92}" type="datetimeFigureOut">
              <a:rPr lang="es-US" smtClean="0"/>
              <a:t>6/27/24</a:t>
            </a:fld>
            <a:endParaRPr lang="es-U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54CB843-80B7-8E4F-C4AC-85C0CE7D2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4153166-F6F2-E455-B167-AB71EA065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287AC-87C5-4A4D-81B8-87EDB9C9F4CF}" type="slidenum">
              <a:rPr lang="es-US" smtClean="0"/>
              <a:t>‹Nº›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42040275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97D7682-9E9E-2965-C37A-E968A25E2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148F0-8CCA-4B37-A5A5-26D0764FDF92}" type="datetimeFigureOut">
              <a:rPr lang="es-US" smtClean="0"/>
              <a:t>6/27/24</a:t>
            </a:fld>
            <a:endParaRPr lang="es-U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288C3C0-A1D1-E805-0ADA-CF1F200F9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2868A10-F691-E8E7-B952-56884592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287AC-87C5-4A4D-81B8-87EDB9C9F4CF}" type="slidenum">
              <a:rPr lang="es-US" smtClean="0"/>
              <a:t>‹Nº›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40663573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4A0BA0-5613-B93F-ED37-93B9C1BB1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0AFA209-E03A-8C45-33A3-8EF4D2996D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0E81B7E-6A6E-6E25-B3F4-866BB8DFAE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AD0320E-B42A-E646-0DFC-57E5DBAD7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148F0-8CCA-4B37-A5A5-26D0764FDF92}" type="datetimeFigureOut">
              <a:rPr lang="es-US" smtClean="0"/>
              <a:t>6/27/24</a:t>
            </a:fld>
            <a:endParaRPr lang="es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1C3321A-B078-FA11-3155-1A3E5EFFD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F0FF9FD-67E3-D444-A01A-5786A4A0B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287AC-87C5-4A4D-81B8-87EDB9C9F4CF}" type="slidenum">
              <a:rPr lang="es-US" smtClean="0"/>
              <a:t>‹Nº›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38957867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3CEB85-B647-6CF0-A16F-CF1F39D63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US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C1B5908-24F4-C7B0-1929-381D44681F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U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77700BE-4A50-370C-965A-B91E3BE781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A45B5E-29F0-1F09-5367-1CE5EC739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148F0-8CCA-4B37-A5A5-26D0764FDF92}" type="datetimeFigureOut">
              <a:rPr lang="es-US" smtClean="0"/>
              <a:t>6/27/24</a:t>
            </a:fld>
            <a:endParaRPr lang="es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69DE178-3F46-B184-C96E-8151F79E8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C282DCC-988A-2B59-DF4E-3C4C99CC1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287AC-87C5-4A4D-81B8-87EDB9C9F4CF}" type="slidenum">
              <a:rPr lang="es-US" smtClean="0"/>
              <a:t>‹Nº›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3614988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17C2F740-BCBA-E283-76E0-C2453743C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U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A70EAE2-2E8A-C427-07BB-BED5B98477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2C8F297-1929-883A-8858-625AF0EC34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2148F0-8CCA-4B37-A5A5-26D0764FDF92}" type="datetimeFigureOut">
              <a:rPr lang="es-US" smtClean="0"/>
              <a:t>6/27/24</a:t>
            </a:fld>
            <a:endParaRPr lang="es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FA4A122-F7A0-3398-CD48-453BC021CB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BFEB6D6-1743-B9FF-71D0-32CBD1748B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0287AC-87C5-4A4D-81B8-87EDB9C9F4CF}" type="slidenum">
              <a:rPr lang="es-US" smtClean="0"/>
              <a:t>‹Nº›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2472822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8.jp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2.png"/><Relationship Id="rId7" Type="http://schemas.openxmlformats.org/officeDocument/2006/relationships/image" Target="../media/image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2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g"/><Relationship Id="rId4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eg"/><Relationship Id="rId4" Type="http://schemas.openxmlformats.org/officeDocument/2006/relationships/image" Target="../media/image7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sv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5.jpeg"/><Relationship Id="rId5" Type="http://schemas.openxmlformats.org/officeDocument/2006/relationships/image" Target="../media/image10.jpg"/><Relationship Id="rId10" Type="http://schemas.openxmlformats.org/officeDocument/2006/relationships/image" Target="../media/image14.jpg"/><Relationship Id="rId4" Type="http://schemas.openxmlformats.org/officeDocument/2006/relationships/image" Target="../media/image9.png"/><Relationship Id="rId9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17.png"/><Relationship Id="rId7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11" Type="http://schemas.openxmlformats.org/officeDocument/2006/relationships/image" Target="../media/image5.png"/><Relationship Id="rId5" Type="http://schemas.openxmlformats.org/officeDocument/2006/relationships/image" Target="../media/image19.png"/><Relationship Id="rId10" Type="http://schemas.openxmlformats.org/officeDocument/2006/relationships/image" Target="../media/image4.svg"/><Relationship Id="rId4" Type="http://schemas.openxmlformats.org/officeDocument/2006/relationships/image" Target="../media/image18.png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31.jpeg"/><Relationship Id="rId7" Type="http://schemas.openxmlformats.org/officeDocument/2006/relationships/image" Target="../media/image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png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áfico 4">
            <a:extLst>
              <a:ext uri="{FF2B5EF4-FFF2-40B4-BE49-F238E27FC236}">
                <a16:creationId xmlns:a16="http://schemas.microsoft.com/office/drawing/2014/main" id="{98162AAD-B9BB-CC11-3E8F-C9E900DD35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20492" y="10274"/>
            <a:ext cx="1154257" cy="6847726"/>
          </a:xfrm>
          <a:prstGeom prst="rect">
            <a:avLst/>
          </a:prstGeom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B4AC4B6F-3B3A-57B2-1F09-F36858016EDD}"/>
              </a:ext>
            </a:extLst>
          </p:cNvPr>
          <p:cNvGrpSpPr/>
          <p:nvPr/>
        </p:nvGrpSpPr>
        <p:grpSpPr>
          <a:xfrm>
            <a:off x="202446" y="10274"/>
            <a:ext cx="5353402" cy="2187397"/>
            <a:chOff x="720202" y="1981758"/>
            <a:chExt cx="9895949" cy="2416617"/>
          </a:xfrm>
        </p:grpSpPr>
        <p:pic>
          <p:nvPicPr>
            <p:cNvPr id="6" name="Gráfico 5">
              <a:extLst>
                <a:ext uri="{FF2B5EF4-FFF2-40B4-BE49-F238E27FC236}">
                  <a16:creationId xmlns:a16="http://schemas.microsoft.com/office/drawing/2014/main" id="{28990B50-0960-4B83-9A25-AD2C55351D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r="35008"/>
            <a:stretch/>
          </p:blipFill>
          <p:spPr>
            <a:xfrm>
              <a:off x="720202" y="2565219"/>
              <a:ext cx="4891704" cy="1833156"/>
            </a:xfrm>
            <a:prstGeom prst="rect">
              <a:avLst/>
            </a:prstGeom>
          </p:spPr>
        </p:pic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C2ECD0F5-F36B-4B38-AE1E-1B2D650991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72"/>
            <a:stretch/>
          </p:blipFill>
          <p:spPr>
            <a:xfrm>
              <a:off x="5724447" y="1981758"/>
              <a:ext cx="4891704" cy="2205602"/>
            </a:xfrm>
            <a:prstGeom prst="rect">
              <a:avLst/>
            </a:prstGeom>
          </p:spPr>
        </p:pic>
      </p:grpSp>
      <p:sp>
        <p:nvSpPr>
          <p:cNvPr id="7" name="Título 1">
            <a:extLst>
              <a:ext uri="{FF2B5EF4-FFF2-40B4-BE49-F238E27FC236}">
                <a16:creationId xmlns:a16="http://schemas.microsoft.com/office/drawing/2014/main" id="{90BA437C-276F-47E3-8943-BD5669470A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29567" y="1867416"/>
            <a:ext cx="9144000" cy="2900997"/>
          </a:xfrm>
        </p:spPr>
        <p:txBody>
          <a:bodyPr>
            <a:normAutofit/>
          </a:bodyPr>
          <a:lstStyle/>
          <a:p>
            <a:r>
              <a:rPr lang="es-PE" sz="48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Consejo Regional de la Personas Adultas Mayores </a:t>
            </a:r>
            <a:br>
              <a:rPr lang="es-PE" sz="4800" dirty="0">
                <a:solidFill>
                  <a:srgbClr val="C00000"/>
                </a:solidFill>
                <a:latin typeface="Arial Rounded MT Bold" panose="020F0704030504030204" pitchFamily="34" charset="0"/>
              </a:rPr>
            </a:br>
            <a:r>
              <a:rPr lang="es-PE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COREPAM - GRL</a:t>
            </a:r>
            <a:endParaRPr lang="en-US" sz="4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8" name="Subtítulo 2">
            <a:extLst>
              <a:ext uri="{FF2B5EF4-FFF2-40B4-BE49-F238E27FC236}">
                <a16:creationId xmlns:a16="http://schemas.microsoft.com/office/drawing/2014/main" id="{CDB2F516-08AF-4D22-8C7B-94A86EF122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793773"/>
            <a:ext cx="9144000" cy="701040"/>
          </a:xfrm>
        </p:spPr>
        <p:txBody>
          <a:bodyPr/>
          <a:lstStyle/>
          <a:p>
            <a:r>
              <a:rPr lang="es-PE" dirty="0"/>
              <a:t>Chiclayo, 27 junio 2024</a:t>
            </a:r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72022" y="363187"/>
            <a:ext cx="1485370" cy="1486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3437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s-MX" sz="2400" b="1" dirty="0"/>
              <a:t>OBJETIVO PRIORITARIO 1: GARANTIZAR EL DERECHO AL CUIDADO Y BUEN TRATO PARA UNA CONVIVENCIA SIN DISCRIMINACIÓN DE LAS PERSONAS ADULTAS MAYORES</a:t>
            </a:r>
            <a:endParaRPr lang="en-US" sz="2400" dirty="0"/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3663387"/>
              </p:ext>
            </p:extLst>
          </p:nvPr>
        </p:nvGraphicFramePr>
        <p:xfrm>
          <a:off x="2032000" y="1911297"/>
          <a:ext cx="81280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0">
                  <a:extLst>
                    <a:ext uri="{9D8B030D-6E8A-4147-A177-3AD203B41FA5}">
                      <a16:colId xmlns:a16="http://schemas.microsoft.com/office/drawing/2014/main" val="23318743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0" dirty="0"/>
                        <a:t>Lin. 01.03. </a:t>
                      </a:r>
                      <a:r>
                        <a:rPr lang="en-US" b="0" dirty="0" err="1"/>
                        <a:t>Fomentar</a:t>
                      </a:r>
                      <a:r>
                        <a:rPr lang="en-US" b="0" dirty="0"/>
                        <a:t> una </a:t>
                      </a:r>
                      <a:r>
                        <a:rPr lang="en-US" b="0" dirty="0" err="1"/>
                        <a:t>cultura</a:t>
                      </a:r>
                      <a:r>
                        <a:rPr lang="en-US" b="0" dirty="0"/>
                        <a:t> de </a:t>
                      </a:r>
                      <a:r>
                        <a:rPr lang="en-US" b="0" dirty="0" err="1"/>
                        <a:t>cuidado</a:t>
                      </a:r>
                      <a:r>
                        <a:rPr lang="en-US" b="0" dirty="0"/>
                        <a:t> y </a:t>
                      </a:r>
                      <a:r>
                        <a:rPr lang="en-US" b="0" dirty="0" err="1"/>
                        <a:t>buen</a:t>
                      </a:r>
                      <a:r>
                        <a:rPr lang="en-US" b="0" dirty="0"/>
                        <a:t> </a:t>
                      </a:r>
                      <a:r>
                        <a:rPr lang="en-US" b="0" dirty="0" err="1"/>
                        <a:t>trato</a:t>
                      </a:r>
                      <a:r>
                        <a:rPr lang="en-US" b="0" dirty="0"/>
                        <a:t> para la PAM.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0190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ACTIVIDAD:</a:t>
                      </a:r>
                      <a:r>
                        <a:rPr lang="en-US" sz="1800" b="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Celebración Día Nacional de las Personas Adultas Mayores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7779374"/>
                  </a:ext>
                </a:extLst>
              </a:tr>
            </a:tbl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832" y="3126646"/>
            <a:ext cx="5388134" cy="313944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966" y="3289662"/>
            <a:ext cx="2372026" cy="1335451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5379" y="4672616"/>
            <a:ext cx="2366612" cy="1479233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707" y="2873586"/>
            <a:ext cx="3200400" cy="3984414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2D8CBCCC-786A-5849-9C19-D1A895B976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63789" y="365125"/>
            <a:ext cx="732312" cy="734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0808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2244039"/>
            <a:ext cx="5775960" cy="3870961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43751" t="24844" r="10749" b="18906"/>
          <a:stretch/>
        </p:blipFill>
        <p:spPr>
          <a:xfrm>
            <a:off x="5974080" y="137160"/>
            <a:ext cx="6233160" cy="659892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7" name="Rectángulo redondeado 6"/>
          <p:cNvSpPr/>
          <p:nvPr/>
        </p:nvSpPr>
        <p:spPr>
          <a:xfrm>
            <a:off x="7208520" y="4282440"/>
            <a:ext cx="3764280" cy="3048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7C643905-0D16-FC4D-9CAF-A85CB88C3D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19" y="152730"/>
            <a:ext cx="732312" cy="734649"/>
          </a:xfrm>
          <a:prstGeom prst="rect">
            <a:avLst/>
          </a:prstGeom>
        </p:spPr>
      </p:pic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8273862"/>
              </p:ext>
            </p:extLst>
          </p:nvPr>
        </p:nvGraphicFramePr>
        <p:xfrm>
          <a:off x="182880" y="1183798"/>
          <a:ext cx="5775960" cy="128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75960">
                  <a:extLst>
                    <a:ext uri="{9D8B030D-6E8A-4147-A177-3AD203B41FA5}">
                      <a16:colId xmlns:a16="http://schemas.microsoft.com/office/drawing/2014/main" val="23318743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/>
                        <a:t>Lin. 01.03. </a:t>
                      </a:r>
                      <a:r>
                        <a:rPr lang="en-US" b="0" dirty="0" err="1"/>
                        <a:t>Fomentar</a:t>
                      </a:r>
                      <a:r>
                        <a:rPr lang="en-US" b="0" dirty="0"/>
                        <a:t> una </a:t>
                      </a:r>
                      <a:r>
                        <a:rPr lang="en-US" b="0" dirty="0" err="1"/>
                        <a:t>cultura</a:t>
                      </a:r>
                      <a:r>
                        <a:rPr lang="en-US" b="0" dirty="0"/>
                        <a:t> de </a:t>
                      </a:r>
                      <a:r>
                        <a:rPr lang="en-US" b="0" dirty="0" err="1"/>
                        <a:t>cuidado</a:t>
                      </a:r>
                      <a:r>
                        <a:rPr lang="en-US" b="0" dirty="0"/>
                        <a:t> y </a:t>
                      </a:r>
                      <a:r>
                        <a:rPr lang="en-US" b="0" dirty="0" err="1"/>
                        <a:t>buen</a:t>
                      </a:r>
                      <a:r>
                        <a:rPr lang="en-US" b="0" dirty="0"/>
                        <a:t> </a:t>
                      </a:r>
                      <a:r>
                        <a:rPr lang="en-US" b="0" dirty="0" err="1"/>
                        <a:t>trato</a:t>
                      </a:r>
                      <a:r>
                        <a:rPr lang="en-US" b="0" dirty="0"/>
                        <a:t> para la PAM.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0190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ACTIVIDAD:</a:t>
                      </a:r>
                      <a:r>
                        <a:rPr lang="en-US" sz="1800" b="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Celebración Día Nacional de las Personas Adultas Mayores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77793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549547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s-MX" sz="2400" b="1" dirty="0"/>
              <a:t>OBJETIVO PRIORITARIO 1: GARANTIZAR EL DERECHO AL CUIDADO Y BUEN TRATO PARA UNA CONVIVENCIA SIN DISCRIMINACIÓN DE LAS PERSONAS ADULTAS MAYORES</a:t>
            </a:r>
            <a:endParaRPr lang="en-US" sz="2400" dirty="0"/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8903040"/>
              </p:ext>
            </p:extLst>
          </p:nvPr>
        </p:nvGraphicFramePr>
        <p:xfrm>
          <a:off x="600390" y="1900426"/>
          <a:ext cx="10055577" cy="949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55577">
                  <a:extLst>
                    <a:ext uri="{9D8B030D-6E8A-4147-A177-3AD203B41FA5}">
                      <a16:colId xmlns:a16="http://schemas.microsoft.com/office/drawing/2014/main" val="23318743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Lin. 01.04. </a:t>
                      </a:r>
                      <a:r>
                        <a:rPr lang="en-US" sz="1600" b="0" dirty="0" err="1"/>
                        <a:t>Fortalecer</a:t>
                      </a:r>
                      <a:r>
                        <a:rPr lang="en-US" sz="1600" b="0" dirty="0"/>
                        <a:t> el </a:t>
                      </a:r>
                      <a:r>
                        <a:rPr lang="en-US" sz="1600" b="0" dirty="0" err="1"/>
                        <a:t>marco</a:t>
                      </a:r>
                      <a:r>
                        <a:rPr lang="en-US" sz="1600" b="0" dirty="0"/>
                        <a:t> normative para </a:t>
                      </a:r>
                      <a:r>
                        <a:rPr lang="en-US" sz="1600" b="0" dirty="0" err="1"/>
                        <a:t>armonizar</a:t>
                      </a:r>
                      <a:r>
                        <a:rPr lang="en-US" sz="1600" b="0" dirty="0"/>
                        <a:t> y articular las </a:t>
                      </a:r>
                      <a:r>
                        <a:rPr lang="en-US" sz="1600" b="0" dirty="0" err="1"/>
                        <a:t>acciones</a:t>
                      </a:r>
                      <a:r>
                        <a:rPr lang="en-US" sz="1600" b="0" dirty="0"/>
                        <a:t> de las </a:t>
                      </a:r>
                      <a:r>
                        <a:rPr lang="en-US" sz="1600" b="0" dirty="0" err="1"/>
                        <a:t>instituciones</a:t>
                      </a:r>
                      <a:r>
                        <a:rPr lang="en-US" sz="1600" b="0" dirty="0"/>
                        <a:t> </a:t>
                      </a:r>
                      <a:r>
                        <a:rPr lang="en-US" sz="1600" b="0" dirty="0" err="1"/>
                        <a:t>públicas</a:t>
                      </a:r>
                      <a:r>
                        <a:rPr lang="en-US" sz="1600" b="0" dirty="0"/>
                        <a:t> y </a:t>
                      </a:r>
                      <a:r>
                        <a:rPr lang="en-US" sz="1600" b="0" dirty="0" err="1"/>
                        <a:t>privadas</a:t>
                      </a:r>
                      <a:r>
                        <a:rPr lang="en-US" sz="1600" b="0" dirty="0"/>
                        <a:t> </a:t>
                      </a:r>
                      <a:r>
                        <a:rPr lang="en-US" sz="1600" b="0" dirty="0" err="1"/>
                        <a:t>vinculadas</a:t>
                      </a:r>
                      <a:r>
                        <a:rPr lang="en-US" sz="1600" b="0" dirty="0"/>
                        <a:t> </a:t>
                      </a:r>
                      <a:r>
                        <a:rPr lang="en-US" sz="1600" b="0" dirty="0" err="1"/>
                        <a:t>en</a:t>
                      </a:r>
                      <a:r>
                        <a:rPr lang="en-US" sz="1600" b="0" dirty="0"/>
                        <a:t> la </a:t>
                      </a:r>
                      <a:r>
                        <a:rPr lang="en-US" sz="1600" b="0" dirty="0" err="1"/>
                        <a:t>implementación</a:t>
                      </a:r>
                      <a:r>
                        <a:rPr lang="en-US" sz="1600" b="0" dirty="0"/>
                        <a:t> de la PNMPAM, para la </a:t>
                      </a:r>
                      <a:r>
                        <a:rPr lang="en-US" sz="1600" b="0" dirty="0" err="1"/>
                        <a:t>promoción</a:t>
                      </a:r>
                      <a:r>
                        <a:rPr lang="en-US" sz="1600" b="0" dirty="0"/>
                        <a:t> y </a:t>
                      </a:r>
                      <a:r>
                        <a:rPr lang="en-US" sz="1600" b="0" dirty="0" err="1"/>
                        <a:t>protección</a:t>
                      </a:r>
                      <a:r>
                        <a:rPr lang="en-US" sz="1600" b="0" dirty="0"/>
                        <a:t> de los derechos de las PAM.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0190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_tradnl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ACTIVIDAD:</a:t>
                      </a:r>
                      <a:r>
                        <a:rPr lang="en-US" sz="1800" b="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ES_tradnl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Difusión de diseños </a:t>
                      </a:r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conmemorando fechas significativas con la persona adulta mayor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7779374"/>
                  </a:ext>
                </a:extLst>
              </a:tr>
            </a:tbl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67" y="3060125"/>
            <a:ext cx="2535207" cy="348222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/>
          <a:srcRect l="4375" t="16719" r="3624" b="6094"/>
          <a:stretch/>
        </p:blipFill>
        <p:spPr>
          <a:xfrm>
            <a:off x="4627234" y="3521710"/>
            <a:ext cx="2775227" cy="255905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4"/>
          <a:srcRect l="4000" t="14063" r="2750" b="5625"/>
          <a:stretch/>
        </p:blipFill>
        <p:spPr>
          <a:xfrm>
            <a:off x="2767954" y="3521710"/>
            <a:ext cx="1924980" cy="255905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5"/>
          <a:srcRect l="4625" t="15938" r="3125" b="6719"/>
          <a:stretch/>
        </p:blipFill>
        <p:spPr>
          <a:xfrm>
            <a:off x="7402461" y="3521710"/>
            <a:ext cx="1927860" cy="2559050"/>
          </a:xfrm>
          <a:prstGeom prst="rect">
            <a:avLst/>
          </a:prstGeom>
        </p:spPr>
      </p:pic>
      <p:pic>
        <p:nvPicPr>
          <p:cNvPr id="11" name="Gráfico 10">
            <a:extLst>
              <a:ext uri="{FF2B5EF4-FFF2-40B4-BE49-F238E27FC236}">
                <a16:creationId xmlns:a16="http://schemas.microsoft.com/office/drawing/2014/main" id="{B7DEFBE5-90BD-4CC2-A67C-86B231347E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020492" y="10274"/>
            <a:ext cx="1154257" cy="684772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8"/>
          <a:srcRect l="4626" t="15625" r="2749" b="6250"/>
          <a:stretch/>
        </p:blipFill>
        <p:spPr>
          <a:xfrm>
            <a:off x="9330321" y="3521710"/>
            <a:ext cx="1920240" cy="255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7029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s-MX" sz="2800" b="1" dirty="0"/>
              <a:t>OBJETIVO PRIORITARIO 2: PROMOVER EL ENVEJECIMIENTO SALUDABLE EN LAS PERSONAS ADULTAS MAYORES</a:t>
            </a:r>
            <a:endParaRPr lang="en-US" sz="2800" dirty="0"/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844289"/>
              </p:ext>
            </p:extLst>
          </p:nvPr>
        </p:nvGraphicFramePr>
        <p:xfrm>
          <a:off x="545958" y="1748967"/>
          <a:ext cx="10315222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15222">
                  <a:extLst>
                    <a:ext uri="{9D8B030D-6E8A-4147-A177-3AD203B41FA5}">
                      <a16:colId xmlns:a16="http://schemas.microsoft.com/office/drawing/2014/main" val="23318743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Lin. 02.01. </a:t>
                      </a:r>
                      <a:r>
                        <a:rPr lang="en-US" b="1" dirty="0" err="1"/>
                        <a:t>Fomentar</a:t>
                      </a:r>
                      <a:r>
                        <a:rPr lang="en-US" b="1" dirty="0"/>
                        <a:t> el </a:t>
                      </a:r>
                      <a:r>
                        <a:rPr lang="en-US" b="1" dirty="0" err="1"/>
                        <a:t>cuidado</a:t>
                      </a:r>
                      <a:r>
                        <a:rPr lang="en-US" b="1" dirty="0"/>
                        <a:t> de la </a:t>
                      </a:r>
                      <a:r>
                        <a:rPr lang="en-US" b="1" dirty="0" err="1"/>
                        <a:t>salud</a:t>
                      </a:r>
                      <a:r>
                        <a:rPr lang="en-US" b="1" baseline="0" dirty="0"/>
                        <a:t> con </a:t>
                      </a:r>
                      <a:r>
                        <a:rPr lang="en-US" b="1" baseline="0" dirty="0" err="1"/>
                        <a:t>orientación</a:t>
                      </a:r>
                      <a:r>
                        <a:rPr lang="en-US" b="1" baseline="0" dirty="0"/>
                        <a:t> de </a:t>
                      </a:r>
                      <a:r>
                        <a:rPr lang="en-US" b="1" baseline="0" dirty="0" err="1"/>
                        <a:t>estilos</a:t>
                      </a:r>
                      <a:r>
                        <a:rPr lang="en-US" b="1" baseline="0" dirty="0"/>
                        <a:t> de </a:t>
                      </a:r>
                      <a:r>
                        <a:rPr lang="en-US" b="1" baseline="0" dirty="0" err="1"/>
                        <a:t>vida</a:t>
                      </a:r>
                      <a:r>
                        <a:rPr lang="en-US" b="1" baseline="0" dirty="0"/>
                        <a:t> </a:t>
                      </a:r>
                      <a:r>
                        <a:rPr lang="en-US" b="1" baseline="0" dirty="0" err="1"/>
                        <a:t>saludable</a:t>
                      </a:r>
                      <a:r>
                        <a:rPr lang="en-US" b="1" baseline="0" dirty="0"/>
                        <a:t>, </a:t>
                      </a:r>
                      <a:r>
                        <a:rPr lang="en-US" b="1" baseline="0" dirty="0" err="1"/>
                        <a:t>consejería</a:t>
                      </a:r>
                      <a:r>
                        <a:rPr lang="en-US" b="1" baseline="0" dirty="0"/>
                        <a:t> y </a:t>
                      </a:r>
                      <a:r>
                        <a:rPr lang="en-US" b="1" baseline="0" dirty="0" err="1"/>
                        <a:t>autocuidado</a:t>
                      </a:r>
                      <a:r>
                        <a:rPr lang="en-US" b="1" baseline="0" dirty="0"/>
                        <a:t> con </a:t>
                      </a:r>
                      <a:r>
                        <a:rPr lang="en-US" b="1" baseline="0" dirty="0" err="1"/>
                        <a:t>corresponsabilidad</a:t>
                      </a:r>
                      <a:r>
                        <a:rPr lang="en-US" b="1" baseline="0" dirty="0"/>
                        <a:t> de la PAM, </a:t>
                      </a:r>
                      <a:r>
                        <a:rPr lang="en-US" b="1" baseline="0" dirty="0" err="1"/>
                        <a:t>familia</a:t>
                      </a:r>
                      <a:r>
                        <a:rPr lang="en-US" b="1" baseline="0" dirty="0"/>
                        <a:t> y </a:t>
                      </a:r>
                      <a:r>
                        <a:rPr lang="en-US" b="1" baseline="0" dirty="0" err="1"/>
                        <a:t>comunidad</a:t>
                      </a:r>
                      <a:r>
                        <a:rPr lang="en-US" b="1" dirty="0"/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0190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ACTIVIDAD:</a:t>
                      </a:r>
                      <a:r>
                        <a:rPr lang="en-US" sz="1800" b="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Escuela para cuidadores: “APRENDO Y CUIDO CON AMOR AL ADULTO MAYOR”.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5495388"/>
                  </a:ext>
                </a:extLst>
              </a:tr>
            </a:tbl>
          </a:graphicData>
        </a:graphic>
      </p:graphicFrame>
      <p:pic>
        <p:nvPicPr>
          <p:cNvPr id="9" name="Imagen 8">
            <a:extLst>
              <a:ext uri="{FF2B5EF4-FFF2-40B4-BE49-F238E27FC236}">
                <a16:creationId xmlns:a16="http://schemas.microsoft.com/office/drawing/2014/main" id="{A78361C1-DFD4-451E-8EAB-0BD0BAF4CA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55" y="2945599"/>
            <a:ext cx="2856090" cy="3679614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3790776D-A6B0-450E-A3C2-BC0659B54772}"/>
              </a:ext>
            </a:extLst>
          </p:cNvPr>
          <p:cNvSpPr/>
          <p:nvPr/>
        </p:nvSpPr>
        <p:spPr>
          <a:xfrm>
            <a:off x="4605868" y="4276159"/>
            <a:ext cx="6096000" cy="2092881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s-PE" dirty="0">
                <a:latin typeface="Times New Roman" panose="02020603050405020304" pitchFamily="18" charset="0"/>
                <a:ea typeface="Calibri" panose="020F0502020204030204" pitchFamily="34" charset="0"/>
              </a:rPr>
              <a:t>Fecha: del 14 de setiembre 2023 al 14 de diciembre del 2023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s-PE" dirty="0">
                <a:latin typeface="Times New Roman" panose="02020603050405020304" pitchFamily="18" charset="0"/>
                <a:ea typeface="Calibri" panose="020F0502020204030204" pitchFamily="34" charset="0"/>
              </a:rPr>
              <a:t>Frecuencia: 1 vez por semana / 2 horas semanales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s-PE" dirty="0">
                <a:latin typeface="Times New Roman" panose="02020603050405020304" pitchFamily="18" charset="0"/>
                <a:ea typeface="Calibri" panose="020F0502020204030204" pitchFamily="34" charset="0"/>
              </a:rPr>
              <a:t>Inscripción: 56 personas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s-PE" dirty="0">
                <a:latin typeface="Times New Roman" panose="02020603050405020304" pitchFamily="18" charset="0"/>
                <a:ea typeface="Calibri" panose="020F0502020204030204" pitchFamily="34" charset="0"/>
              </a:rPr>
              <a:t>Finalizaron: 32 recibieron constancia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s-PE" dirty="0">
                <a:latin typeface="Times New Roman" panose="02020603050405020304" pitchFamily="18" charset="0"/>
                <a:ea typeface="Calibri" panose="020F0502020204030204" pitchFamily="34" charset="0"/>
              </a:rPr>
              <a:t>Ponentes: especialistas locales, regionales </a:t>
            </a:r>
            <a:endParaRPr lang="es-ES" dirty="0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4FD7805F-54BE-43DA-BE69-4D38B462E81B}"/>
              </a:ext>
            </a:extLst>
          </p:cNvPr>
          <p:cNvSpPr/>
          <p:nvPr/>
        </p:nvSpPr>
        <p:spPr>
          <a:xfrm>
            <a:off x="3556000" y="3123644"/>
            <a:ext cx="7597422" cy="966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algn="just">
              <a:lnSpc>
                <a:spcPct val="107000"/>
              </a:lnSpc>
              <a:spcAft>
                <a:spcPts val="0"/>
              </a:spcAft>
            </a:pPr>
            <a:r>
              <a:rPr lang="es-P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OBJETIVO:</a:t>
            </a:r>
          </a:p>
          <a:p>
            <a:pPr marL="114300" algn="just">
              <a:lnSpc>
                <a:spcPct val="107000"/>
              </a:lnSpc>
              <a:spcAft>
                <a:spcPts val="0"/>
              </a:spcAft>
            </a:pPr>
            <a:r>
              <a:rPr lang="es-PE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Fortalecer las competencias básicas necesarias de los cuidadores principales del adulto mayor con discapacidad y/o enfermedades crónicas.</a:t>
            </a:r>
            <a:endParaRPr lang="es-E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43F9E886-A437-415F-8C4A-7B4E1F1457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20492" y="10274"/>
            <a:ext cx="1154257" cy="6847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8456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4516227"/>
              </p:ext>
            </p:extLst>
          </p:nvPr>
        </p:nvGraphicFramePr>
        <p:xfrm>
          <a:off x="498445" y="1093172"/>
          <a:ext cx="11195110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95110">
                  <a:extLst>
                    <a:ext uri="{9D8B030D-6E8A-4147-A177-3AD203B41FA5}">
                      <a16:colId xmlns:a16="http://schemas.microsoft.com/office/drawing/2014/main" val="23318743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Lin. 02.01. </a:t>
                      </a:r>
                      <a:r>
                        <a:rPr lang="en-US" b="1" dirty="0" err="1"/>
                        <a:t>Fomentar</a:t>
                      </a:r>
                      <a:r>
                        <a:rPr lang="en-US" b="1" dirty="0"/>
                        <a:t> el </a:t>
                      </a:r>
                      <a:r>
                        <a:rPr lang="en-US" b="1" dirty="0" err="1"/>
                        <a:t>cuidado</a:t>
                      </a:r>
                      <a:r>
                        <a:rPr lang="en-US" b="1" dirty="0"/>
                        <a:t> de la </a:t>
                      </a:r>
                      <a:r>
                        <a:rPr lang="en-US" b="1" dirty="0" err="1"/>
                        <a:t>salud</a:t>
                      </a:r>
                      <a:r>
                        <a:rPr lang="en-US" b="1" baseline="0" dirty="0"/>
                        <a:t> con </a:t>
                      </a:r>
                      <a:r>
                        <a:rPr lang="en-US" b="1" baseline="0" dirty="0" err="1"/>
                        <a:t>orientación</a:t>
                      </a:r>
                      <a:r>
                        <a:rPr lang="en-US" b="1" baseline="0" dirty="0"/>
                        <a:t> de </a:t>
                      </a:r>
                      <a:r>
                        <a:rPr lang="en-US" b="1" baseline="0" dirty="0" err="1"/>
                        <a:t>estilos</a:t>
                      </a:r>
                      <a:r>
                        <a:rPr lang="en-US" b="1" baseline="0" dirty="0"/>
                        <a:t> de </a:t>
                      </a:r>
                      <a:r>
                        <a:rPr lang="en-US" b="1" baseline="0" dirty="0" err="1"/>
                        <a:t>vida</a:t>
                      </a:r>
                      <a:r>
                        <a:rPr lang="en-US" b="1" baseline="0" dirty="0"/>
                        <a:t> </a:t>
                      </a:r>
                      <a:r>
                        <a:rPr lang="en-US" b="1" baseline="0" dirty="0" err="1"/>
                        <a:t>saludable</a:t>
                      </a:r>
                      <a:r>
                        <a:rPr lang="en-US" b="1" baseline="0" dirty="0"/>
                        <a:t>, </a:t>
                      </a:r>
                      <a:r>
                        <a:rPr lang="en-US" b="1" baseline="0" dirty="0" err="1"/>
                        <a:t>consejería</a:t>
                      </a:r>
                      <a:r>
                        <a:rPr lang="en-US" b="1" baseline="0" dirty="0"/>
                        <a:t> y </a:t>
                      </a:r>
                      <a:r>
                        <a:rPr lang="en-US" b="1" baseline="0" dirty="0" err="1"/>
                        <a:t>autocuidado</a:t>
                      </a:r>
                      <a:r>
                        <a:rPr lang="en-US" b="1" baseline="0" dirty="0"/>
                        <a:t> con </a:t>
                      </a:r>
                      <a:r>
                        <a:rPr lang="en-US" b="1" baseline="0" dirty="0" err="1"/>
                        <a:t>corresponsabilidad</a:t>
                      </a:r>
                      <a:r>
                        <a:rPr lang="en-US" b="1" baseline="0" dirty="0"/>
                        <a:t> de la PAM, </a:t>
                      </a:r>
                      <a:r>
                        <a:rPr lang="en-US" b="1" baseline="0" dirty="0" err="1"/>
                        <a:t>familia</a:t>
                      </a:r>
                      <a:r>
                        <a:rPr lang="en-US" b="1" baseline="0" dirty="0"/>
                        <a:t> y </a:t>
                      </a:r>
                      <a:r>
                        <a:rPr lang="en-US" b="1" baseline="0" dirty="0" err="1"/>
                        <a:t>comunidad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0190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ACTIVIDAD:</a:t>
                      </a:r>
                      <a:r>
                        <a:rPr lang="en-US" sz="1800" b="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Escuela para cuidadores: “APRENDO Y CUIDO CON AMOR AL ADULTO MAYOR”.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5495388"/>
                  </a:ext>
                </a:extLst>
              </a:tr>
            </a:tbl>
          </a:graphicData>
        </a:graphic>
      </p:graphicFrame>
      <p:pic>
        <p:nvPicPr>
          <p:cNvPr id="6" name="Imagen 5">
            <a:extLst>
              <a:ext uri="{FF2B5EF4-FFF2-40B4-BE49-F238E27FC236}">
                <a16:creationId xmlns:a16="http://schemas.microsoft.com/office/drawing/2014/main" id="{45C34C80-8BD2-408B-820A-5AD22BA12E3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581"/>
          <a:stretch/>
        </p:blipFill>
        <p:spPr>
          <a:xfrm>
            <a:off x="498446" y="2623457"/>
            <a:ext cx="2824480" cy="226238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7C9434B-EC95-45A5-BF0C-7B448452A4A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052"/>
          <a:stretch/>
        </p:blipFill>
        <p:spPr>
          <a:xfrm>
            <a:off x="3322925" y="2623458"/>
            <a:ext cx="2637608" cy="226238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367E3EE-B3B8-415E-B72C-AD97306263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148" y="4885840"/>
            <a:ext cx="3460638" cy="1701166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74515D8-E2EC-4FBC-B5E6-9BCEF38DEF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098" y="2729823"/>
            <a:ext cx="5045458" cy="360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4548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3"/>
          <p:cNvGraphicFramePr>
            <a:graphicFrameLocks noGrp="1"/>
          </p:cNvGraphicFramePr>
          <p:nvPr/>
        </p:nvGraphicFramePr>
        <p:xfrm>
          <a:off x="914400" y="746006"/>
          <a:ext cx="10528282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28282">
                  <a:extLst>
                    <a:ext uri="{9D8B030D-6E8A-4147-A177-3AD203B41FA5}">
                      <a16:colId xmlns:a16="http://schemas.microsoft.com/office/drawing/2014/main" val="23318743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Lin. O2.01 </a:t>
                      </a:r>
                      <a:r>
                        <a:rPr lang="en-US" dirty="0" err="1"/>
                        <a:t>Fomentar</a:t>
                      </a:r>
                      <a:r>
                        <a:rPr lang="en-US" dirty="0"/>
                        <a:t> el </a:t>
                      </a:r>
                      <a:r>
                        <a:rPr lang="en-US" dirty="0" err="1"/>
                        <a:t>cuidado</a:t>
                      </a:r>
                      <a:r>
                        <a:rPr lang="en-US" dirty="0"/>
                        <a:t> de la </a:t>
                      </a:r>
                      <a:r>
                        <a:rPr lang="en-US" dirty="0" err="1"/>
                        <a:t>salud</a:t>
                      </a:r>
                      <a:r>
                        <a:rPr lang="en-US" dirty="0"/>
                        <a:t> con </a:t>
                      </a:r>
                      <a:r>
                        <a:rPr lang="en-US" dirty="0" err="1"/>
                        <a:t>orientación</a:t>
                      </a:r>
                      <a:r>
                        <a:rPr lang="en-US" dirty="0"/>
                        <a:t> de </a:t>
                      </a:r>
                      <a:r>
                        <a:rPr lang="en-US" dirty="0" err="1"/>
                        <a:t>estilos</a:t>
                      </a:r>
                      <a:r>
                        <a:rPr lang="en-US" dirty="0"/>
                        <a:t> de </a:t>
                      </a:r>
                      <a:r>
                        <a:rPr lang="en-US" dirty="0" err="1"/>
                        <a:t>vida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saludable</a:t>
                      </a:r>
                      <a:r>
                        <a:rPr lang="en-US" dirty="0"/>
                        <a:t>, </a:t>
                      </a:r>
                      <a:r>
                        <a:rPr lang="en-US" dirty="0" err="1"/>
                        <a:t>consejería</a:t>
                      </a:r>
                      <a:r>
                        <a:rPr lang="en-US" dirty="0"/>
                        <a:t> y </a:t>
                      </a:r>
                      <a:r>
                        <a:rPr lang="en-US" dirty="0" err="1"/>
                        <a:t>autocuidado</a:t>
                      </a:r>
                      <a:r>
                        <a:rPr lang="en-US" dirty="0"/>
                        <a:t> con </a:t>
                      </a:r>
                      <a:r>
                        <a:rPr lang="en-US" dirty="0" err="1"/>
                        <a:t>corresponsabilidad</a:t>
                      </a:r>
                      <a:r>
                        <a:rPr lang="en-US" dirty="0"/>
                        <a:t> de la PAM, </a:t>
                      </a:r>
                      <a:r>
                        <a:rPr lang="en-US" dirty="0" err="1"/>
                        <a:t>familia</a:t>
                      </a:r>
                      <a:r>
                        <a:rPr lang="en-US" dirty="0"/>
                        <a:t> y </a:t>
                      </a:r>
                      <a:r>
                        <a:rPr lang="en-US" dirty="0" err="1"/>
                        <a:t>comunidad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0190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ACTIVIDAD:</a:t>
                      </a:r>
                      <a:r>
                        <a:rPr lang="en-US" sz="1800" b="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Elaboración de boletín informativo sobre cuidado y buen trato a la PAM</a:t>
                      </a:r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7599150"/>
                  </a:ext>
                </a:extLst>
              </a:tr>
            </a:tbl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7499" t="12969" r="51501" b="14531"/>
          <a:stretch/>
        </p:blipFill>
        <p:spPr>
          <a:xfrm>
            <a:off x="137160" y="2133600"/>
            <a:ext cx="2834640" cy="406908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/>
          <a:srcRect l="7875" t="22500" r="51500" b="5469"/>
          <a:stretch/>
        </p:blipFill>
        <p:spPr>
          <a:xfrm>
            <a:off x="3276600" y="2133600"/>
            <a:ext cx="2727960" cy="406908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4"/>
          <a:srcRect l="7375" t="13593" r="51500" b="14062"/>
          <a:stretch/>
        </p:blipFill>
        <p:spPr>
          <a:xfrm>
            <a:off x="6294120" y="2133600"/>
            <a:ext cx="2697480" cy="406908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5"/>
          <a:srcRect l="7750" t="22344" r="51500" b="5312"/>
          <a:stretch/>
        </p:blipFill>
        <p:spPr>
          <a:xfrm>
            <a:off x="9281160" y="2133600"/>
            <a:ext cx="2682240" cy="406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0160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s-ES" sz="2800" b="1" dirty="0"/>
              <a:t>OBJETIVO PRIORITARIO 5: </a:t>
            </a:r>
            <a:r>
              <a:rPr lang="es-MX" sz="2800" b="1" dirty="0"/>
              <a:t>FORTALECER LA PARTICIPACIÓN SOCIAL, PRODUCTIVA Y POLÍTICA</a:t>
            </a:r>
            <a:r>
              <a:rPr lang="es-MX" sz="2800" b="1" u="sng" dirty="0"/>
              <a:t> </a:t>
            </a:r>
            <a:r>
              <a:rPr lang="es-MX" sz="2800" b="1" dirty="0"/>
              <a:t>DE LAS PERSONAS ADULTAS MAYORES</a:t>
            </a:r>
            <a:endParaRPr lang="en-US" sz="2800" dirty="0"/>
          </a:p>
        </p:txBody>
      </p:sp>
      <p:graphicFrame>
        <p:nvGraphicFramePr>
          <p:cNvPr id="4" name="Tabla 3"/>
          <p:cNvGraphicFramePr>
            <a:graphicFrameLocks noGrp="1"/>
          </p:cNvGraphicFramePr>
          <p:nvPr/>
        </p:nvGraphicFramePr>
        <p:xfrm>
          <a:off x="225377" y="1782128"/>
          <a:ext cx="6967903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67903">
                  <a:extLst>
                    <a:ext uri="{9D8B030D-6E8A-4147-A177-3AD203B41FA5}">
                      <a16:colId xmlns:a16="http://schemas.microsoft.com/office/drawing/2014/main" val="23318743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s-ES" b="0" dirty="0" err="1"/>
                        <a:t>Lin</a:t>
                      </a:r>
                      <a:r>
                        <a:rPr lang="es-ES" b="0" dirty="0"/>
                        <a:t> 05. 05 Desarrollar competencias productivas y de gestión de emprendimientos para las PAM</a:t>
                      </a:r>
                      <a:endParaRPr lang="en-US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0190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ACTIVIDAD: </a:t>
                      </a:r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II </a:t>
                      </a:r>
                      <a:r>
                        <a:rPr lang="es-ES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versión</a:t>
                      </a:r>
                      <a:r>
                        <a:rPr lang="es-ES" sz="180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Programa</a:t>
                      </a:r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“Emprendimientos en Adultos Mayores” </a:t>
                      </a:r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7779374"/>
                  </a:ext>
                </a:extLst>
              </a:tr>
            </a:tbl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377" y="3108960"/>
            <a:ext cx="2807383" cy="3740114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/>
          <a:srcRect l="43375" t="24375" r="10875" b="18281"/>
          <a:stretch/>
        </p:blipFill>
        <p:spPr>
          <a:xfrm>
            <a:off x="7193280" y="1690688"/>
            <a:ext cx="4998720" cy="5082186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0640" y="3657600"/>
            <a:ext cx="1341120" cy="112776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962" y="3106228"/>
            <a:ext cx="3486169" cy="1723073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656" y="4829302"/>
            <a:ext cx="3455475" cy="1972272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075193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3"/>
          <p:cNvGraphicFramePr>
            <a:graphicFrameLocks noGrp="1"/>
          </p:cNvGraphicFramePr>
          <p:nvPr/>
        </p:nvGraphicFramePr>
        <p:xfrm>
          <a:off x="843148" y="753598"/>
          <a:ext cx="9276146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76146">
                  <a:extLst>
                    <a:ext uri="{9D8B030D-6E8A-4147-A177-3AD203B41FA5}">
                      <a16:colId xmlns:a16="http://schemas.microsoft.com/office/drawing/2014/main" val="23318743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b="0" dirty="0" err="1"/>
                        <a:t>Lin</a:t>
                      </a:r>
                      <a:r>
                        <a:rPr lang="es-ES" b="0" dirty="0"/>
                        <a:t> 05. 05 Desarrollar competencias productivas y de gestión de emprendimientos para las PAM</a:t>
                      </a:r>
                      <a:endParaRPr lang="en-US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0190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ACTIVIDAD: </a:t>
                      </a:r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III </a:t>
                      </a:r>
                      <a:r>
                        <a:rPr lang="es-ES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versión</a:t>
                      </a:r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Programa Taller “Emprendimientos en Adultos Mayores” </a:t>
                      </a:r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7779374"/>
                  </a:ext>
                </a:extLst>
              </a:tr>
            </a:tbl>
          </a:graphicData>
        </a:graphic>
      </p:graphicFrame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7641" y="3006836"/>
            <a:ext cx="3962398" cy="2877561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3"/>
          <a:srcRect l="43125" t="24532" r="10750" b="18281"/>
          <a:stretch/>
        </p:blipFill>
        <p:spPr>
          <a:xfrm>
            <a:off x="7955283" y="1813560"/>
            <a:ext cx="4130038" cy="4791674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14" name="Rectángulo 13"/>
          <p:cNvSpPr/>
          <p:nvPr/>
        </p:nvSpPr>
        <p:spPr>
          <a:xfrm>
            <a:off x="9814560" y="3703320"/>
            <a:ext cx="2346960" cy="1828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ángulo 14"/>
          <p:cNvSpPr/>
          <p:nvPr/>
        </p:nvSpPr>
        <p:spPr>
          <a:xfrm>
            <a:off x="7940039" y="4511040"/>
            <a:ext cx="1920242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8" y="2621280"/>
            <a:ext cx="3977641" cy="3581399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080000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s-ES" sz="2800" b="1" dirty="0"/>
              <a:t>OBJETIVO PRIORITARIO 5: </a:t>
            </a:r>
            <a:r>
              <a:rPr lang="es-MX" sz="2800" b="1" dirty="0"/>
              <a:t>FORTALECER LA PARTICIPACIÓN SOCIAL, PRODUCTIVA Y POLÍTICA</a:t>
            </a:r>
            <a:r>
              <a:rPr lang="es-MX" sz="2800" b="1" u="sng" dirty="0"/>
              <a:t> </a:t>
            </a:r>
            <a:r>
              <a:rPr lang="es-MX" sz="2800" b="1" dirty="0"/>
              <a:t>DE LAS PERSONAS ADULTAS MAYORES</a:t>
            </a:r>
            <a:endParaRPr lang="en-US" sz="2800" dirty="0"/>
          </a:p>
        </p:txBody>
      </p:sp>
      <p:graphicFrame>
        <p:nvGraphicFramePr>
          <p:cNvPr id="4" name="Tabla 3"/>
          <p:cNvGraphicFramePr>
            <a:graphicFrameLocks noGrp="1"/>
          </p:cNvGraphicFramePr>
          <p:nvPr/>
        </p:nvGraphicFramePr>
        <p:xfrm>
          <a:off x="512123" y="1895384"/>
          <a:ext cx="11167753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67753">
                  <a:extLst>
                    <a:ext uri="{9D8B030D-6E8A-4147-A177-3AD203B41FA5}">
                      <a16:colId xmlns:a16="http://schemas.microsoft.com/office/drawing/2014/main" val="23318743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b="0" dirty="0" err="1"/>
                        <a:t>Lin</a:t>
                      </a:r>
                      <a:r>
                        <a:rPr lang="es-ES" b="0" dirty="0"/>
                        <a:t> 05. 05 Desarrollar competencias productivas y de gestión de emprendimientos para las PAM</a:t>
                      </a:r>
                      <a:endParaRPr lang="en-US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0190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ACTIVIDAD 11:</a:t>
                      </a:r>
                      <a:r>
                        <a:rPr lang="en-US" sz="1800" b="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Ferias itinerantes del emprendimiento al adulto mayor. (Jornadas productivas) (saberes productivos)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5495388"/>
                  </a:ext>
                </a:extLst>
              </a:tr>
            </a:tbl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769" y="3016251"/>
            <a:ext cx="6799984" cy="375268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6"/>
          <a:stretch/>
        </p:blipFill>
        <p:spPr>
          <a:xfrm>
            <a:off x="636320" y="4108861"/>
            <a:ext cx="4458193" cy="263929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2293" y="3127663"/>
            <a:ext cx="28575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7355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4287" y="256841"/>
            <a:ext cx="10515600" cy="1325563"/>
          </a:xfrm>
        </p:spPr>
        <p:txBody>
          <a:bodyPr/>
          <a:lstStyle/>
          <a:p>
            <a:r>
              <a:rPr lang="es-ES" dirty="0"/>
              <a:t>Reuniones de capacitación con el MIMP:</a:t>
            </a:r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87" y="2201704"/>
            <a:ext cx="4575854" cy="3948112"/>
          </a:xfrm>
          <a:prstGeom prst="rect">
            <a:avLst/>
          </a:prstGeom>
        </p:spPr>
      </p:pic>
      <p:sp>
        <p:nvSpPr>
          <p:cNvPr id="6" name="Rectángulo redondeado 5"/>
          <p:cNvSpPr/>
          <p:nvPr/>
        </p:nvSpPr>
        <p:spPr>
          <a:xfrm>
            <a:off x="7833360" y="4038600"/>
            <a:ext cx="2331720" cy="27432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040FBBC8-A81A-4EFA-949F-083260850E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20492" y="10274"/>
            <a:ext cx="1154257" cy="684772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5"/>
          <a:srcRect l="43875" t="25000" r="11375" b="19062"/>
          <a:stretch/>
        </p:blipFill>
        <p:spPr>
          <a:xfrm>
            <a:off x="5136866" y="1706404"/>
            <a:ext cx="5455920" cy="4938712"/>
          </a:xfrm>
          <a:prstGeom prst="rect">
            <a:avLst/>
          </a:prstGeom>
        </p:spPr>
      </p:pic>
      <p:sp>
        <p:nvSpPr>
          <p:cNvPr id="3" name="Rectángulo redondeado 2"/>
          <p:cNvSpPr/>
          <p:nvPr/>
        </p:nvSpPr>
        <p:spPr>
          <a:xfrm>
            <a:off x="6713621" y="4038600"/>
            <a:ext cx="2285599" cy="27432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6600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E4E7E8-9E28-4ECA-542A-D36D2CCF11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áfico 4">
            <a:extLst>
              <a:ext uri="{FF2B5EF4-FFF2-40B4-BE49-F238E27FC236}">
                <a16:creationId xmlns:a16="http://schemas.microsoft.com/office/drawing/2014/main" id="{55191C54-17CD-758C-9A24-794CC7A720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20492" y="10274"/>
            <a:ext cx="1154257" cy="6847726"/>
          </a:xfrm>
          <a:prstGeom prst="rect">
            <a:avLst/>
          </a:prstGeom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0F9E6D05-0BD8-3AE2-4CDA-BCA1A23FB06A}"/>
              </a:ext>
            </a:extLst>
          </p:cNvPr>
          <p:cNvGrpSpPr/>
          <p:nvPr/>
        </p:nvGrpSpPr>
        <p:grpSpPr>
          <a:xfrm>
            <a:off x="410714" y="190463"/>
            <a:ext cx="3232820" cy="789463"/>
            <a:chOff x="720202" y="1981758"/>
            <a:chExt cx="9895949" cy="2416617"/>
          </a:xfrm>
        </p:grpSpPr>
        <p:pic>
          <p:nvPicPr>
            <p:cNvPr id="6" name="Gráfico 5">
              <a:extLst>
                <a:ext uri="{FF2B5EF4-FFF2-40B4-BE49-F238E27FC236}">
                  <a16:creationId xmlns:a16="http://schemas.microsoft.com/office/drawing/2014/main" id="{698B4832-A3F1-9002-D68D-9DEAFAFBF7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r="35008"/>
            <a:stretch/>
          </p:blipFill>
          <p:spPr>
            <a:xfrm>
              <a:off x="720202" y="2565219"/>
              <a:ext cx="4891704" cy="1833156"/>
            </a:xfrm>
            <a:prstGeom prst="rect">
              <a:avLst/>
            </a:prstGeom>
          </p:spPr>
        </p:pic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B2C21DE1-0F4D-8D42-5E88-8B1658A3B3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72"/>
            <a:stretch/>
          </p:blipFill>
          <p:spPr>
            <a:xfrm>
              <a:off x="5724447" y="1981758"/>
              <a:ext cx="4891704" cy="2205602"/>
            </a:xfrm>
            <a:prstGeom prst="rect">
              <a:avLst/>
            </a:prstGeom>
          </p:spPr>
        </p:pic>
      </p:grpSp>
      <p:sp>
        <p:nvSpPr>
          <p:cNvPr id="7" name="Rectángulo 6">
            <a:extLst>
              <a:ext uri="{FF2B5EF4-FFF2-40B4-BE49-F238E27FC236}">
                <a16:creationId xmlns:a16="http://schemas.microsoft.com/office/drawing/2014/main" id="{95EBD7F4-DA6B-4F28-9BBA-33CDD75BAE8D}"/>
              </a:ext>
            </a:extLst>
          </p:cNvPr>
          <p:cNvSpPr/>
          <p:nvPr/>
        </p:nvSpPr>
        <p:spPr>
          <a:xfrm>
            <a:off x="547808" y="2787806"/>
            <a:ext cx="44348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Dr. Jorge Pérez Flores</a:t>
            </a:r>
            <a:endParaRPr lang="en-US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</a:pPr>
            <a:r>
              <a:rPr lang="es-ES" dirty="0">
                <a:latin typeface="Calibri" panose="020F0502020204030204" pitchFamily="34" charset="0"/>
                <a:ea typeface="Times New Roman" panose="02020603050405020304" pitchFamily="18" charset="0"/>
              </a:rPr>
              <a:t>Gobernador Regional Lambayeque.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B9A542EC-5178-4445-98F0-D290CB4FD418}"/>
              </a:ext>
            </a:extLst>
          </p:cNvPr>
          <p:cNvSpPr/>
          <p:nvPr/>
        </p:nvSpPr>
        <p:spPr>
          <a:xfrm>
            <a:off x="547808" y="3649095"/>
            <a:ext cx="44348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Dra. Magaly Margarita Romero Dávalos </a:t>
            </a:r>
            <a:endParaRPr lang="en-US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</a:pPr>
            <a:r>
              <a:rPr lang="es-ES" dirty="0">
                <a:latin typeface="Calibri" panose="020F0502020204030204" pitchFamily="34" charset="0"/>
                <a:ea typeface="Times New Roman" panose="02020603050405020304" pitchFamily="18" charset="0"/>
              </a:rPr>
              <a:t>Gerente de programas sociales. 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A3EA8F8E-7F10-4C7E-9939-54645E52DCB8}"/>
              </a:ext>
            </a:extLst>
          </p:cNvPr>
          <p:cNvSpPr/>
          <p:nvPr/>
        </p:nvSpPr>
        <p:spPr>
          <a:xfrm>
            <a:off x="5013940" y="1904797"/>
            <a:ext cx="6583680" cy="4616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"/>
              <a:tabLst>
                <a:tab pos="1857375" algn="l"/>
              </a:tabLst>
            </a:pPr>
            <a:r>
              <a:rPr lang="es-ES" sz="14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Universidad Católica Santo Toribio de </a:t>
            </a:r>
            <a:r>
              <a:rPr lang="es-ES" sz="1400" dirty="0" err="1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Mogrovejo</a:t>
            </a:r>
            <a:r>
              <a:rPr lang="es-ES" sz="14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endParaRPr lang="en-US" sz="1400" dirty="0">
              <a:effectLst/>
              <a:latin typeface="+mj-lt"/>
              <a:ea typeface="Times New Roman" panose="02020603050405020304" pitchFamily="18" charset="0"/>
            </a:endParaRPr>
          </a:p>
          <a:p>
            <a:pPr marL="637540">
              <a:spcAft>
                <a:spcPts val="0"/>
              </a:spcAft>
              <a:tabLst>
                <a:tab pos="1857375" algn="l"/>
              </a:tabLst>
            </a:pPr>
            <a:r>
              <a:rPr lang="es-ES" sz="1400" dirty="0">
                <a:solidFill>
                  <a:srgbClr val="00B0F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Dra. Sofía Lavado </a:t>
            </a:r>
            <a:r>
              <a:rPr lang="es-ES" sz="1400" dirty="0" err="1">
                <a:solidFill>
                  <a:srgbClr val="00B0F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Huarcaya</a:t>
            </a:r>
            <a:r>
              <a:rPr lang="es-ES" sz="1400" dirty="0">
                <a:solidFill>
                  <a:srgbClr val="00B0F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(Coordinadora)</a:t>
            </a:r>
            <a:endParaRPr lang="en-US" sz="1400" dirty="0">
              <a:solidFill>
                <a:srgbClr val="00B0F0"/>
              </a:solidFill>
              <a:effectLst/>
              <a:latin typeface="+mj-lt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"/>
              <a:tabLst>
                <a:tab pos="1857375" algn="l"/>
              </a:tabLst>
            </a:pPr>
            <a:r>
              <a:rPr lang="es-ES" sz="14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Programa Nacional Pensión 65 – Lambayeque: </a:t>
            </a:r>
            <a:endParaRPr lang="en-US" sz="1400" dirty="0">
              <a:effectLst/>
              <a:latin typeface="+mj-lt"/>
              <a:ea typeface="Times New Roman" panose="02020603050405020304" pitchFamily="18" charset="0"/>
            </a:endParaRPr>
          </a:p>
          <a:p>
            <a:pPr marL="637540">
              <a:spcAft>
                <a:spcPts val="0"/>
              </a:spcAft>
              <a:tabLst>
                <a:tab pos="1857375" algn="l"/>
              </a:tabLst>
            </a:pPr>
            <a:r>
              <a:rPr lang="es-ES" sz="1400" dirty="0">
                <a:solidFill>
                  <a:srgbClr val="00B0F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Lic. </a:t>
            </a:r>
            <a:r>
              <a:rPr lang="es-ES" sz="1400" dirty="0" err="1">
                <a:solidFill>
                  <a:srgbClr val="00B0F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Jhony</a:t>
            </a:r>
            <a:r>
              <a:rPr lang="es-ES" sz="1400" dirty="0">
                <a:solidFill>
                  <a:srgbClr val="00B0F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Heredia </a:t>
            </a:r>
            <a:r>
              <a:rPr lang="es-ES" sz="1400" dirty="0" err="1">
                <a:solidFill>
                  <a:srgbClr val="00B0F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Paiva</a:t>
            </a:r>
            <a:endParaRPr lang="en-US" sz="1400" dirty="0">
              <a:solidFill>
                <a:srgbClr val="00B0F0"/>
              </a:solidFill>
              <a:effectLst/>
              <a:latin typeface="+mj-lt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"/>
              <a:tabLst>
                <a:tab pos="1857375" algn="l"/>
              </a:tabLst>
            </a:pPr>
            <a:r>
              <a:rPr lang="es-ES" sz="14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Gerencia Regional de Salud – ciclo de vida Adulto y adulto GERESA: </a:t>
            </a:r>
            <a:endParaRPr lang="en-US" sz="1400" dirty="0">
              <a:effectLst/>
              <a:latin typeface="+mj-lt"/>
              <a:ea typeface="Times New Roman" panose="02020603050405020304" pitchFamily="18" charset="0"/>
            </a:endParaRPr>
          </a:p>
          <a:p>
            <a:pPr marL="637540">
              <a:spcAft>
                <a:spcPts val="0"/>
              </a:spcAft>
              <a:tabLst>
                <a:tab pos="1857375" algn="l"/>
              </a:tabLst>
            </a:pPr>
            <a:r>
              <a:rPr lang="es-ES" sz="1400" dirty="0">
                <a:solidFill>
                  <a:srgbClr val="00B0F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Dra. </a:t>
            </a:r>
            <a:r>
              <a:rPr lang="es-ES" sz="1400" dirty="0" err="1">
                <a:solidFill>
                  <a:srgbClr val="00B0F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Cleotilde</a:t>
            </a:r>
            <a:r>
              <a:rPr lang="es-ES" sz="1400" dirty="0">
                <a:solidFill>
                  <a:srgbClr val="00B0F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Díaz Gómez</a:t>
            </a:r>
            <a:endParaRPr lang="en-US" sz="1400" dirty="0">
              <a:solidFill>
                <a:srgbClr val="00B0F0"/>
              </a:solidFill>
              <a:effectLst/>
              <a:latin typeface="+mj-lt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"/>
              <a:tabLst>
                <a:tab pos="1857375" algn="l"/>
              </a:tabLst>
            </a:pPr>
            <a:r>
              <a:rPr lang="es-ES" sz="14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Oficina de Prestaciones Sociales – EsSalud:</a:t>
            </a:r>
          </a:p>
          <a:p>
            <a:pPr lvl="0">
              <a:spcAft>
                <a:spcPts val="0"/>
              </a:spcAft>
              <a:tabLst>
                <a:tab pos="1857375" algn="l"/>
              </a:tabLst>
            </a:pPr>
            <a:r>
              <a:rPr lang="es-ES" sz="1400" dirty="0">
                <a:solidFill>
                  <a:srgbClr val="00B0F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              </a:t>
            </a:r>
            <a:r>
              <a:rPr lang="es-ES" sz="1400" dirty="0" err="1">
                <a:solidFill>
                  <a:srgbClr val="00B0F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Mgtr</a:t>
            </a:r>
            <a:r>
              <a:rPr lang="es-ES" sz="1400" dirty="0">
                <a:solidFill>
                  <a:srgbClr val="00B0F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. Patricia Plaza Mejía</a:t>
            </a:r>
          </a:p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"/>
              <a:tabLst>
                <a:tab pos="1857375" algn="l"/>
              </a:tabLst>
            </a:pPr>
            <a:r>
              <a:rPr lang="es-ES" sz="14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Comisaria de la Familia:</a:t>
            </a:r>
          </a:p>
          <a:p>
            <a:pPr lvl="0">
              <a:spcAft>
                <a:spcPts val="0"/>
              </a:spcAft>
              <a:tabLst>
                <a:tab pos="1857375" algn="l"/>
              </a:tabLst>
            </a:pPr>
            <a:r>
              <a:rPr lang="es-ES" sz="14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              </a:t>
            </a:r>
            <a:r>
              <a:rPr lang="es-ES" sz="1400" dirty="0">
                <a:solidFill>
                  <a:srgbClr val="00B0F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Mayor Magaly Olivera </a:t>
            </a:r>
            <a:r>
              <a:rPr lang="es-ES" sz="1400" dirty="0" err="1">
                <a:solidFill>
                  <a:srgbClr val="00B0F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Suyón</a:t>
            </a:r>
            <a:endParaRPr lang="en-US" sz="1400" dirty="0">
              <a:solidFill>
                <a:srgbClr val="00B0F0"/>
              </a:solidFill>
              <a:effectLst/>
              <a:latin typeface="+mj-lt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"/>
              <a:tabLst>
                <a:tab pos="1857375" algn="l"/>
              </a:tabLst>
            </a:pPr>
            <a:r>
              <a:rPr lang="es-ES" sz="14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Representante de la Policía Nacional:</a:t>
            </a:r>
          </a:p>
          <a:p>
            <a:pPr lvl="0">
              <a:spcAft>
                <a:spcPts val="0"/>
              </a:spcAft>
              <a:tabLst>
                <a:tab pos="1857375" algn="l"/>
              </a:tabLst>
            </a:pPr>
            <a:r>
              <a:rPr lang="es-ES" sz="14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              </a:t>
            </a:r>
            <a:r>
              <a:rPr lang="es-ES" sz="1400" dirty="0">
                <a:solidFill>
                  <a:srgbClr val="00B0F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Mayor Hugo Chávez </a:t>
            </a:r>
          </a:p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"/>
              <a:tabLst>
                <a:tab pos="1857375" algn="l"/>
              </a:tabLst>
            </a:pPr>
            <a:r>
              <a:rPr lang="es-ES" sz="14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Asociación de Enfermeras Especialistas en geriatría y gerontología: </a:t>
            </a:r>
            <a:endParaRPr lang="en-US" sz="1400" dirty="0">
              <a:effectLst/>
              <a:latin typeface="+mj-lt"/>
              <a:ea typeface="Times New Roman" panose="02020603050405020304" pitchFamily="18" charset="0"/>
            </a:endParaRPr>
          </a:p>
          <a:p>
            <a:pPr marL="637540">
              <a:spcAft>
                <a:spcPts val="0"/>
              </a:spcAft>
              <a:tabLst>
                <a:tab pos="1857375" algn="l"/>
              </a:tabLst>
            </a:pPr>
            <a:r>
              <a:rPr lang="es-ES" sz="1400" dirty="0">
                <a:solidFill>
                  <a:srgbClr val="00B0F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Lic. Frida Arauco de Medina</a:t>
            </a:r>
            <a:endParaRPr lang="en-US" sz="1400" dirty="0">
              <a:solidFill>
                <a:srgbClr val="00B0F0"/>
              </a:solidFill>
              <a:effectLst/>
              <a:latin typeface="+mj-lt"/>
              <a:ea typeface="Times New Roman" panose="02020603050405020304" pitchFamily="18" charset="0"/>
            </a:endParaRPr>
          </a:p>
          <a:p>
            <a:pPr marL="637540">
              <a:spcAft>
                <a:spcPts val="0"/>
              </a:spcAft>
              <a:tabLst>
                <a:tab pos="1857375" algn="l"/>
              </a:tabLst>
            </a:pPr>
            <a:r>
              <a:rPr lang="es-ES" sz="1400" dirty="0" err="1">
                <a:solidFill>
                  <a:srgbClr val="00B0F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Mgtr</a:t>
            </a:r>
            <a:r>
              <a:rPr lang="es-ES" sz="1400" dirty="0">
                <a:solidFill>
                  <a:srgbClr val="00B0F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. Laura Otero Piedra</a:t>
            </a:r>
            <a:endParaRPr lang="en-US" sz="1400" dirty="0">
              <a:solidFill>
                <a:srgbClr val="00B0F0"/>
              </a:solidFill>
              <a:effectLst/>
              <a:latin typeface="+mj-lt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"/>
              <a:tabLst>
                <a:tab pos="1857375" algn="l"/>
              </a:tabLst>
            </a:pPr>
            <a:r>
              <a:rPr lang="es-ES" sz="14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Mesa de Concertación para la lucha contra la pobreza -Lambayeque: </a:t>
            </a:r>
            <a:endParaRPr lang="en-US" sz="1400" dirty="0">
              <a:effectLst/>
              <a:latin typeface="+mj-lt"/>
              <a:ea typeface="Times New Roman" panose="02020603050405020304" pitchFamily="18" charset="0"/>
            </a:endParaRPr>
          </a:p>
          <a:p>
            <a:pPr marL="637540">
              <a:spcAft>
                <a:spcPts val="0"/>
              </a:spcAft>
              <a:tabLst>
                <a:tab pos="1857375" algn="l"/>
              </a:tabLst>
            </a:pPr>
            <a:r>
              <a:rPr lang="es-ES" sz="1400" dirty="0">
                <a:solidFill>
                  <a:srgbClr val="00B0F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Lic. Carlos Velásquez Saavedra</a:t>
            </a:r>
            <a:endParaRPr lang="en-US" sz="1400" dirty="0">
              <a:solidFill>
                <a:srgbClr val="00B0F0"/>
              </a:solidFill>
              <a:effectLst/>
              <a:latin typeface="+mj-lt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"/>
              <a:tabLst>
                <a:tab pos="1857375" algn="l"/>
              </a:tabLst>
            </a:pPr>
            <a:r>
              <a:rPr lang="es-ES" sz="1400" dirty="0">
                <a:effectLst/>
                <a:latin typeface="+mj-lt"/>
                <a:ea typeface="Times New Roman" panose="02020603050405020304" pitchFamily="18" charset="0"/>
              </a:rPr>
              <a:t>Jefe del Servicio de geriatría del HNAAA:</a:t>
            </a:r>
          </a:p>
          <a:p>
            <a:pPr lvl="0">
              <a:spcAft>
                <a:spcPts val="0"/>
              </a:spcAft>
              <a:tabLst>
                <a:tab pos="1857375" algn="l"/>
              </a:tabLst>
            </a:pPr>
            <a:r>
              <a:rPr lang="es-ES" sz="1400" dirty="0">
                <a:latin typeface="+mj-lt"/>
                <a:ea typeface="Times New Roman" panose="02020603050405020304" pitchFamily="18" charset="0"/>
              </a:rPr>
              <a:t>              </a:t>
            </a:r>
            <a:r>
              <a:rPr lang="es-ES" sz="1400" dirty="0">
                <a:solidFill>
                  <a:srgbClr val="00B0F0"/>
                </a:solidFill>
                <a:latin typeface="+mj-lt"/>
                <a:ea typeface="Times New Roman" panose="02020603050405020304" pitchFamily="18" charset="0"/>
              </a:rPr>
              <a:t>Dr. Milton Gonzáles </a:t>
            </a:r>
            <a:r>
              <a:rPr lang="es-ES" sz="1400" dirty="0" err="1">
                <a:solidFill>
                  <a:srgbClr val="00B0F0"/>
                </a:solidFill>
                <a:latin typeface="+mj-lt"/>
                <a:ea typeface="Times New Roman" panose="02020603050405020304" pitchFamily="18" charset="0"/>
              </a:rPr>
              <a:t>Mechán</a:t>
            </a:r>
            <a:endParaRPr lang="es-ES" sz="1400" dirty="0">
              <a:solidFill>
                <a:srgbClr val="00B0F0"/>
              </a:solidFill>
              <a:effectLst/>
              <a:latin typeface="+mj-lt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"/>
              <a:tabLst>
                <a:tab pos="1857375" algn="l"/>
              </a:tabLst>
            </a:pPr>
            <a:r>
              <a:rPr lang="es-ES" sz="1400" dirty="0">
                <a:effectLst/>
                <a:latin typeface="+mj-lt"/>
                <a:ea typeface="Times New Roman" panose="02020603050405020304" pitchFamily="18" charset="0"/>
              </a:rPr>
              <a:t>Red ESAM Perú- capitulo Lambayeque:</a:t>
            </a:r>
            <a:endParaRPr lang="en-US" sz="1400" dirty="0">
              <a:solidFill>
                <a:srgbClr val="00B0F0"/>
              </a:solidFill>
              <a:effectLst/>
              <a:latin typeface="+mj-lt"/>
              <a:ea typeface="Times New Roman" panose="02020603050405020304" pitchFamily="18" charset="0"/>
            </a:endParaRPr>
          </a:p>
          <a:p>
            <a:pPr marL="637540">
              <a:spcAft>
                <a:spcPts val="0"/>
              </a:spcAft>
              <a:tabLst>
                <a:tab pos="1857375" algn="l"/>
              </a:tabLst>
            </a:pPr>
            <a:r>
              <a:rPr lang="es-ES" sz="1400" dirty="0" err="1">
                <a:solidFill>
                  <a:srgbClr val="00B0F0"/>
                </a:solidFill>
                <a:effectLst/>
                <a:latin typeface="+mj-lt"/>
                <a:ea typeface="Times New Roman" panose="02020603050405020304" pitchFamily="18" charset="0"/>
              </a:rPr>
              <a:t>Mgtr</a:t>
            </a:r>
            <a:r>
              <a:rPr lang="es-ES" sz="1400" dirty="0">
                <a:solidFill>
                  <a:srgbClr val="00B0F0"/>
                </a:solidFill>
                <a:effectLst/>
                <a:latin typeface="+mj-lt"/>
                <a:ea typeface="Times New Roman" panose="02020603050405020304" pitchFamily="18" charset="0"/>
              </a:rPr>
              <a:t>. Ana Milagros Salazar Barrios</a:t>
            </a:r>
            <a:endParaRPr lang="en-US" sz="1400" dirty="0">
              <a:solidFill>
                <a:srgbClr val="00B0F0"/>
              </a:solidFill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3B555B70-CA93-40BF-B871-E3320FAA6E9E}"/>
              </a:ext>
            </a:extLst>
          </p:cNvPr>
          <p:cNvSpPr/>
          <p:nvPr/>
        </p:nvSpPr>
        <p:spPr>
          <a:xfrm>
            <a:off x="4594292" y="737246"/>
            <a:ext cx="6426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rgbClr val="002060"/>
                </a:solidFill>
                <a:latin typeface="Baskerville Old Face"/>
                <a:cs typeface="Baskerville Old Face"/>
              </a:rPr>
              <a:t>INTEGRANTES DE COREPAM 2024 REPRESENTANTES DE INSTITUCIONES</a:t>
            </a:r>
            <a:endParaRPr lang="es-ES_tradnl" sz="2400" b="1" dirty="0">
              <a:solidFill>
                <a:srgbClr val="002060"/>
              </a:solidFill>
              <a:latin typeface="Baskerville Old Face"/>
              <a:cs typeface="Baskerville Old Face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AA123136-819C-B545-9124-C4144BA0BDD0}"/>
              </a:ext>
            </a:extLst>
          </p:cNvPr>
          <p:cNvSpPr/>
          <p:nvPr/>
        </p:nvSpPr>
        <p:spPr>
          <a:xfrm>
            <a:off x="547808" y="4595686"/>
            <a:ext cx="44348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Lic. Karina Villegas</a:t>
            </a:r>
            <a:endParaRPr lang="en-US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</a:pPr>
            <a:r>
              <a:rPr lang="es-ES" dirty="0">
                <a:latin typeface="Calibri" panose="020F0502020204030204" pitchFamily="34" charset="0"/>
                <a:ea typeface="Times New Roman" panose="02020603050405020304" pitchFamily="18" charset="0"/>
              </a:rPr>
              <a:t>Coordinadora regional de la PAM. 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1367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6BA08E-3378-AB46-BDB6-1DE98580A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0954"/>
            <a:ext cx="10515600" cy="1012262"/>
          </a:xfrm>
        </p:spPr>
        <p:txBody>
          <a:bodyPr/>
          <a:lstStyle/>
          <a:p>
            <a:pPr algn="ctr"/>
            <a:r>
              <a:rPr lang="es-PE" b="1" dirty="0">
                <a:latin typeface="Malayalam MN" pitchFamily="2" charset="0"/>
                <a:cs typeface="Malayalam MN" pitchFamily="2" charset="0"/>
              </a:rPr>
              <a:t>Asamblea General COREPAM 2024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E22EB8D-AFE6-1749-A737-C0A7B8CDE2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88"/>
          <a:stretch/>
        </p:blipFill>
        <p:spPr>
          <a:xfrm>
            <a:off x="1296365" y="1273215"/>
            <a:ext cx="9676436" cy="4820856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3D66D817-B2F6-B44E-A279-21696E962B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9" t="15359" r="15222"/>
          <a:stretch/>
        </p:blipFill>
        <p:spPr>
          <a:xfrm>
            <a:off x="0" y="4386804"/>
            <a:ext cx="4572000" cy="2471195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61CC457F-B381-8D49-901D-FBA8B0E900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 t="12490" r="26129" b="8523"/>
          <a:stretch/>
        </p:blipFill>
        <p:spPr>
          <a:xfrm>
            <a:off x="4479408" y="4583575"/>
            <a:ext cx="4398379" cy="2274424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1AB3DC9-D3A6-554D-94C9-C25E5E21291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19"/>
          <a:stretch/>
        </p:blipFill>
        <p:spPr>
          <a:xfrm>
            <a:off x="8484243" y="4456255"/>
            <a:ext cx="3707757" cy="2410431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5652987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s-MX" sz="2400" b="1" dirty="0"/>
              <a:t>OBJETIVO PRIORITARIO 1: GARANTIZAR EL DERECHO AL CUIDADO Y BUEN TRATO PARA UNA CONVIVENCIA SIN DISCRIMINACIÓN DE LAS PERSONAS ADULTAS MAYORES</a:t>
            </a:r>
            <a:endParaRPr lang="en-US" sz="24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45FE7D7-922E-0540-A8EE-C5E906E179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1262" y="1226515"/>
            <a:ext cx="3340100" cy="334010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BA24D3A3-C9D8-3A47-AB52-1947AD8B6D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146" b="24655"/>
          <a:stretch/>
        </p:blipFill>
        <p:spPr>
          <a:xfrm>
            <a:off x="270638" y="4089877"/>
            <a:ext cx="4706476" cy="2658164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69B66321-370D-0546-9800-8C12F77ADE0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09"/>
          <a:stretch/>
        </p:blipFill>
        <p:spPr>
          <a:xfrm>
            <a:off x="3968921" y="2768123"/>
            <a:ext cx="4112146" cy="2323747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A9BADFD2-BE2C-1D46-9720-C25E61BEB7E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6" t="9958" r="2680" b="20675"/>
          <a:stretch/>
        </p:blipFill>
        <p:spPr>
          <a:xfrm>
            <a:off x="5003516" y="4868549"/>
            <a:ext cx="2821320" cy="1393356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2AEACBDA-10D6-BB49-B7D5-37946ABBA7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7" t="8270" r="5431" b="15860"/>
          <a:stretch/>
        </p:blipFill>
        <p:spPr>
          <a:xfrm>
            <a:off x="8081067" y="4576954"/>
            <a:ext cx="3840295" cy="2171087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2718947"/>
              </p:ext>
            </p:extLst>
          </p:nvPr>
        </p:nvGraphicFramePr>
        <p:xfrm>
          <a:off x="2338310" y="1516892"/>
          <a:ext cx="6833260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33260">
                  <a:extLst>
                    <a:ext uri="{9D8B030D-6E8A-4147-A177-3AD203B41FA5}">
                      <a16:colId xmlns:a16="http://schemas.microsoft.com/office/drawing/2014/main" val="23318743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0" dirty="0"/>
                        <a:t>Lin. 01.02. </a:t>
                      </a:r>
                      <a:r>
                        <a:rPr lang="en-US" b="0" dirty="0" err="1"/>
                        <a:t>implementar</a:t>
                      </a:r>
                      <a:r>
                        <a:rPr lang="en-US" b="0" dirty="0"/>
                        <a:t> </a:t>
                      </a:r>
                      <a:r>
                        <a:rPr lang="en-US" b="0" dirty="0" err="1"/>
                        <a:t>intervenciones</a:t>
                      </a:r>
                      <a:r>
                        <a:rPr lang="en-US" b="0" dirty="0"/>
                        <a:t> </a:t>
                      </a:r>
                      <a:r>
                        <a:rPr lang="en-US" b="0" dirty="0" err="1"/>
                        <a:t>especializadas</a:t>
                      </a:r>
                      <a:r>
                        <a:rPr lang="en-US" b="0" dirty="0"/>
                        <a:t> para las PAM </a:t>
                      </a:r>
                    </a:p>
                    <a:p>
                      <a:r>
                        <a:rPr lang="en-US" b="0" dirty="0" err="1"/>
                        <a:t>en</a:t>
                      </a:r>
                      <a:r>
                        <a:rPr lang="en-US" b="0" dirty="0"/>
                        <a:t> </a:t>
                      </a:r>
                      <a:r>
                        <a:rPr lang="en-US" b="0" dirty="0" err="1"/>
                        <a:t>situación</a:t>
                      </a:r>
                      <a:r>
                        <a:rPr lang="en-US" b="0" dirty="0"/>
                        <a:t> de </a:t>
                      </a:r>
                      <a:r>
                        <a:rPr lang="en-US" b="0" dirty="0" err="1"/>
                        <a:t>riego</a:t>
                      </a:r>
                      <a:r>
                        <a:rPr lang="en-US" b="0" dirty="0"/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0190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ACTIVIDAD: </a:t>
                      </a:r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 Foro Regional implementación de la Ley 30490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77793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12310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69C51604-8B9A-074D-9E8D-25853B8D43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774" y="4548850"/>
            <a:ext cx="4438007" cy="227720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s-MX" sz="2400" b="1" dirty="0"/>
              <a:t>OBJETIVO PRIORITARIO 1: GARANTIZAR EL DERECHO AL CUIDADO Y BUEN TRATO PARA UNA CONVIVENCIA SIN DISCRIMINACIÓN DE LAS PERSONAS ADULTAS MAYORES</a:t>
            </a:r>
            <a:endParaRPr lang="en-US" sz="2400" dirty="0"/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3500156"/>
              </p:ext>
            </p:extLst>
          </p:nvPr>
        </p:nvGraphicFramePr>
        <p:xfrm>
          <a:off x="235864" y="1602595"/>
          <a:ext cx="9562183" cy="919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62183">
                  <a:extLst>
                    <a:ext uri="{9D8B030D-6E8A-4147-A177-3AD203B41FA5}">
                      <a16:colId xmlns:a16="http://schemas.microsoft.com/office/drawing/2014/main" val="23318743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/>
                        <a:t>Lin. 01.04. </a:t>
                      </a:r>
                      <a:r>
                        <a:rPr lang="en-US" sz="1500" b="0" dirty="0" err="1"/>
                        <a:t>Fortalecer</a:t>
                      </a:r>
                      <a:r>
                        <a:rPr lang="en-US" sz="1500" b="0" dirty="0"/>
                        <a:t> el </a:t>
                      </a:r>
                      <a:r>
                        <a:rPr lang="en-US" sz="1500" b="0" dirty="0" err="1"/>
                        <a:t>marco</a:t>
                      </a:r>
                      <a:r>
                        <a:rPr lang="en-US" sz="1500" b="0" dirty="0"/>
                        <a:t> normative para </a:t>
                      </a:r>
                      <a:r>
                        <a:rPr lang="en-US" sz="1500" b="0" dirty="0" err="1"/>
                        <a:t>armonizar</a:t>
                      </a:r>
                      <a:r>
                        <a:rPr lang="en-US" sz="1500" b="0" dirty="0"/>
                        <a:t> y articular las </a:t>
                      </a:r>
                      <a:r>
                        <a:rPr lang="en-US" sz="1500" b="0" dirty="0" err="1"/>
                        <a:t>acciones</a:t>
                      </a:r>
                      <a:r>
                        <a:rPr lang="en-US" sz="1500" b="0" dirty="0"/>
                        <a:t> de las </a:t>
                      </a:r>
                      <a:r>
                        <a:rPr lang="en-US" sz="1500" b="0" dirty="0" err="1"/>
                        <a:t>instituciones</a:t>
                      </a:r>
                      <a:r>
                        <a:rPr lang="en-US" sz="1500" b="0" dirty="0"/>
                        <a:t> </a:t>
                      </a:r>
                      <a:r>
                        <a:rPr lang="en-US" sz="1500" b="0" dirty="0" err="1"/>
                        <a:t>públicas</a:t>
                      </a:r>
                      <a:r>
                        <a:rPr lang="en-US" sz="1500" b="0" dirty="0"/>
                        <a:t> y </a:t>
                      </a:r>
                      <a:r>
                        <a:rPr lang="en-US" sz="1500" b="0" dirty="0" err="1"/>
                        <a:t>privadas</a:t>
                      </a:r>
                      <a:r>
                        <a:rPr lang="en-US" sz="1500" b="0" dirty="0"/>
                        <a:t> </a:t>
                      </a:r>
                      <a:r>
                        <a:rPr lang="en-US" sz="1500" b="0" dirty="0" err="1"/>
                        <a:t>vinculadas</a:t>
                      </a:r>
                      <a:r>
                        <a:rPr lang="en-US" sz="1500" b="0" dirty="0"/>
                        <a:t> </a:t>
                      </a:r>
                      <a:r>
                        <a:rPr lang="en-US" sz="1500" b="0" dirty="0" err="1"/>
                        <a:t>en</a:t>
                      </a:r>
                      <a:r>
                        <a:rPr lang="en-US" sz="1500" b="0" dirty="0"/>
                        <a:t> la </a:t>
                      </a:r>
                      <a:r>
                        <a:rPr lang="en-US" sz="1500" b="0" dirty="0" err="1"/>
                        <a:t>implementación</a:t>
                      </a:r>
                      <a:r>
                        <a:rPr lang="en-US" sz="1500" b="0" dirty="0"/>
                        <a:t> de la PNMPAM, para la </a:t>
                      </a:r>
                      <a:r>
                        <a:rPr lang="en-US" sz="1500" b="0" dirty="0" err="1"/>
                        <a:t>promoción</a:t>
                      </a:r>
                      <a:r>
                        <a:rPr lang="en-US" sz="1500" b="0" dirty="0"/>
                        <a:t> y </a:t>
                      </a:r>
                      <a:r>
                        <a:rPr lang="en-US" sz="1500" b="0" dirty="0" err="1"/>
                        <a:t>protección</a:t>
                      </a:r>
                      <a:r>
                        <a:rPr lang="en-US" sz="1500" b="0" dirty="0"/>
                        <a:t> de los derechos de las PAM.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0190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_tradnl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ACTIVIDAD:</a:t>
                      </a:r>
                      <a:r>
                        <a:rPr lang="en-US" sz="1800" b="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ES_tradnl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Difusión de diseños </a:t>
                      </a:r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conmemorando fechas significativas con la persona adulta mayor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7779374"/>
                  </a:ext>
                </a:extLst>
              </a:tr>
            </a:tbl>
          </a:graphicData>
        </a:graphic>
      </p:graphicFrame>
      <p:pic>
        <p:nvPicPr>
          <p:cNvPr id="6" name="Imagen 5">
            <a:extLst>
              <a:ext uri="{FF2B5EF4-FFF2-40B4-BE49-F238E27FC236}">
                <a16:creationId xmlns:a16="http://schemas.microsoft.com/office/drawing/2014/main" id="{4936EBF9-2847-D448-8905-6189A44B0B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132" y="2610168"/>
            <a:ext cx="3429000" cy="4247832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BAD6C0D4-2F43-F748-A02D-7A2D90D65B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64" y="4548850"/>
            <a:ext cx="3965745" cy="2162335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447E69F0-BFA1-C74D-BC3B-A7815C8C43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047" y="1690688"/>
            <a:ext cx="2355924" cy="3107803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8856580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D7235D-9956-D843-A222-A36F4623F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9184" y="2317291"/>
            <a:ext cx="4306207" cy="2678566"/>
          </a:xfrm>
        </p:spPr>
        <p:txBody>
          <a:bodyPr>
            <a:noAutofit/>
          </a:bodyPr>
          <a:lstStyle/>
          <a:p>
            <a:r>
              <a:rPr lang="es-PE" sz="4000" dirty="0"/>
              <a:t>Documento situación de la Persona Adulta Mayor de la región Lambayeque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DC3FA59-BDF2-9247-966D-F2C1F68E60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230" y="671225"/>
            <a:ext cx="3817381" cy="568569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7853B737-C298-EA40-AE32-3714A46311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58723" y="10274"/>
            <a:ext cx="1154257" cy="6847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6346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919227" y="3542613"/>
            <a:ext cx="46899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Muchas Gracias</a:t>
            </a:r>
          </a:p>
        </p:txBody>
      </p:sp>
    </p:spTree>
    <p:extLst>
      <p:ext uri="{BB962C8B-B14F-4D97-AF65-F5344CB8AC3E}">
        <p14:creationId xmlns:p14="http://schemas.microsoft.com/office/powerpoint/2010/main" val="31550303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46625" t="24219" r="11000" b="17968"/>
          <a:stretch/>
        </p:blipFill>
        <p:spPr>
          <a:xfrm>
            <a:off x="5364480" y="1027906"/>
            <a:ext cx="5166360" cy="56388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8290560" y="1027906"/>
            <a:ext cx="3266402" cy="11125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480" y="3368041"/>
            <a:ext cx="1737458" cy="94488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0560" y="5547318"/>
            <a:ext cx="3266402" cy="111938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80" y="2971800"/>
            <a:ext cx="4221480" cy="2545038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5880" y="1826119"/>
            <a:ext cx="4038600" cy="105469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48CAA8C-F003-4EB3-B294-DB3BAD515B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04041" y="2223911"/>
            <a:ext cx="4352921" cy="3239912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0925" y="289225"/>
            <a:ext cx="1187137" cy="1294936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8" t="24562" r="4417" b="19473"/>
          <a:stretch/>
        </p:blipFill>
        <p:spPr>
          <a:xfrm>
            <a:off x="5475307" y="1014257"/>
            <a:ext cx="2694135" cy="2353784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t="28421" r="7587" b="2983"/>
          <a:stretch/>
        </p:blipFill>
        <p:spPr>
          <a:xfrm>
            <a:off x="5485599" y="4645810"/>
            <a:ext cx="2683844" cy="2007654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12" name="Rectángulo 11"/>
          <p:cNvSpPr/>
          <p:nvPr/>
        </p:nvSpPr>
        <p:spPr>
          <a:xfrm>
            <a:off x="5619552" y="3429818"/>
            <a:ext cx="1554578" cy="120234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8FAF376A-5F6A-004E-A28A-240ABF3F04A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3" t="7661" r="5758" b="13348"/>
          <a:stretch/>
        </p:blipFill>
        <p:spPr>
          <a:xfrm>
            <a:off x="3728851" y="1000607"/>
            <a:ext cx="4501150" cy="2415561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8CCEF6C6-1CAF-9D4E-8915-08EF344F6AF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74"/>
          <a:stretch/>
        </p:blipFill>
        <p:spPr>
          <a:xfrm>
            <a:off x="1317392" y="2989143"/>
            <a:ext cx="4241601" cy="2600018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7842575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86;p12">
            <a:extLst>
              <a:ext uri="{FF2B5EF4-FFF2-40B4-BE49-F238E27FC236}">
                <a16:creationId xmlns:a16="http://schemas.microsoft.com/office/drawing/2014/main" id="{E948A8D0-EF9F-4E90-54A4-A345633B64EA}"/>
              </a:ext>
            </a:extLst>
          </p:cNvPr>
          <p:cNvSpPr txBox="1"/>
          <p:nvPr/>
        </p:nvSpPr>
        <p:spPr>
          <a:xfrm>
            <a:off x="9278408" y="4484846"/>
            <a:ext cx="1940942" cy="12448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rgbClr val="000000"/>
              </a:buClr>
              <a:buSzPts val="1200"/>
            </a:pPr>
            <a:r>
              <a:rPr lang="es-MX" sz="1600" dirty="0">
                <a:solidFill>
                  <a:srgbClr val="00AD9A"/>
                </a:solidFill>
              </a:rPr>
              <a:t>OP5. Fortalecer la </a:t>
            </a:r>
            <a:r>
              <a:rPr lang="es-MX" sz="1600" b="1" u="sng" dirty="0">
                <a:solidFill>
                  <a:srgbClr val="00AD9A"/>
                </a:solidFill>
              </a:rPr>
              <a:t>participación social, productiva y política </a:t>
            </a:r>
            <a:r>
              <a:rPr lang="es-MX" sz="1600" dirty="0">
                <a:solidFill>
                  <a:srgbClr val="00AD9A"/>
                </a:solidFill>
              </a:rPr>
              <a:t>de las personas adultas mayores</a:t>
            </a:r>
            <a:endParaRPr sz="1600" b="0" i="0" u="none" strike="noStrike" cap="none" dirty="0">
              <a:solidFill>
                <a:srgbClr val="00AD9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288;p12">
            <a:extLst>
              <a:ext uri="{FF2B5EF4-FFF2-40B4-BE49-F238E27FC236}">
                <a16:creationId xmlns:a16="http://schemas.microsoft.com/office/drawing/2014/main" id="{9D9A13DE-153A-CEF8-C088-D38E458874E9}"/>
              </a:ext>
            </a:extLst>
          </p:cNvPr>
          <p:cNvSpPr txBox="1"/>
          <p:nvPr/>
        </p:nvSpPr>
        <p:spPr>
          <a:xfrm>
            <a:off x="3509152" y="4484846"/>
            <a:ext cx="1593426" cy="16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rgbClr val="000000"/>
              </a:buClr>
              <a:buSzPts val="1200"/>
            </a:pPr>
            <a:r>
              <a:rPr lang="es-MX" sz="1600" dirty="0">
                <a:solidFill>
                  <a:srgbClr val="00AD9A"/>
                </a:solidFill>
              </a:rPr>
              <a:t>OP2. Promover el </a:t>
            </a:r>
            <a:r>
              <a:rPr lang="es-MX" sz="1600" b="1" u="sng" dirty="0">
                <a:solidFill>
                  <a:srgbClr val="00AD9A"/>
                </a:solidFill>
              </a:rPr>
              <a:t>envejecimiento  saludable </a:t>
            </a:r>
            <a:r>
              <a:rPr lang="es-MX" sz="1600" dirty="0">
                <a:solidFill>
                  <a:srgbClr val="00AD9A"/>
                </a:solidFill>
              </a:rPr>
              <a:t>en las personas adultas mayores</a:t>
            </a:r>
            <a:endParaRPr b="0" i="0" u="none" strike="noStrike" cap="none" dirty="0">
              <a:solidFill>
                <a:srgbClr val="00AD9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290;p12">
            <a:extLst>
              <a:ext uri="{FF2B5EF4-FFF2-40B4-BE49-F238E27FC236}">
                <a16:creationId xmlns:a16="http://schemas.microsoft.com/office/drawing/2014/main" id="{3310438E-391F-0E89-1726-0319DE6F1BE8}"/>
              </a:ext>
            </a:extLst>
          </p:cNvPr>
          <p:cNvSpPr txBox="1"/>
          <p:nvPr/>
        </p:nvSpPr>
        <p:spPr>
          <a:xfrm>
            <a:off x="1078579" y="4443022"/>
            <a:ext cx="2066296" cy="1417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/>
            <a:r>
              <a:rPr lang="es-MX" sz="1600" dirty="0">
                <a:solidFill>
                  <a:srgbClr val="00AD9A"/>
                </a:solidFill>
              </a:rPr>
              <a:t>OP1. Garantizar el </a:t>
            </a:r>
            <a:r>
              <a:rPr lang="es-MX" sz="1600" b="1" u="sng" dirty="0">
                <a:solidFill>
                  <a:srgbClr val="00AD9A"/>
                </a:solidFill>
              </a:rPr>
              <a:t>derecho al cuidado y buen trato</a:t>
            </a:r>
            <a:r>
              <a:rPr lang="es-MX" sz="1600" b="1" dirty="0">
                <a:solidFill>
                  <a:srgbClr val="00AD9A"/>
                </a:solidFill>
              </a:rPr>
              <a:t> </a:t>
            </a:r>
            <a:r>
              <a:rPr lang="es-MX" sz="1600" dirty="0">
                <a:solidFill>
                  <a:srgbClr val="00AD9A"/>
                </a:solidFill>
              </a:rPr>
              <a:t>para una convivencia sin discriminación de las personas adultas mayores.</a:t>
            </a: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8C97E820-C016-D3A4-7641-39F222802283}"/>
              </a:ext>
            </a:extLst>
          </p:cNvPr>
          <p:cNvGrpSpPr/>
          <p:nvPr/>
        </p:nvGrpSpPr>
        <p:grpSpPr>
          <a:xfrm>
            <a:off x="1530139" y="2888534"/>
            <a:ext cx="9129706" cy="1418298"/>
            <a:chOff x="1717365" y="2188844"/>
            <a:chExt cx="8845207" cy="1418298"/>
          </a:xfrm>
        </p:grpSpPr>
        <p:sp>
          <p:nvSpPr>
            <p:cNvPr id="11" name="Elipse 10">
              <a:extLst>
                <a:ext uri="{FF2B5EF4-FFF2-40B4-BE49-F238E27FC236}">
                  <a16:creationId xmlns:a16="http://schemas.microsoft.com/office/drawing/2014/main" id="{DB0A1AAD-2596-6762-4987-050B1847BA0A}"/>
                </a:ext>
              </a:extLst>
            </p:cNvPr>
            <p:cNvSpPr/>
            <p:nvPr/>
          </p:nvSpPr>
          <p:spPr>
            <a:xfrm>
              <a:off x="1717365" y="2188844"/>
              <a:ext cx="1123351" cy="1330327"/>
            </a:xfrm>
            <a:prstGeom prst="ellipse">
              <a:avLst/>
            </a:prstGeom>
            <a:solidFill>
              <a:srgbClr val="F4F4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pic>
          <p:nvPicPr>
            <p:cNvPr id="12" name="Gráfico 11" descr="Usuarios">
              <a:extLst>
                <a:ext uri="{FF2B5EF4-FFF2-40B4-BE49-F238E27FC236}">
                  <a16:creationId xmlns:a16="http://schemas.microsoft.com/office/drawing/2014/main" id="{69F9F368-EF7A-171B-D409-EF746FA399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1840" y="2453307"/>
              <a:ext cx="914400" cy="914400"/>
            </a:xfrm>
            <a:prstGeom prst="rect">
              <a:avLst/>
            </a:prstGeom>
          </p:spPr>
        </p:pic>
        <p:sp>
          <p:nvSpPr>
            <p:cNvPr id="13" name="Elipse 12">
              <a:extLst>
                <a:ext uri="{FF2B5EF4-FFF2-40B4-BE49-F238E27FC236}">
                  <a16:creationId xmlns:a16="http://schemas.microsoft.com/office/drawing/2014/main" id="{5F98421B-2446-2CBB-B64B-EC7348EFD30C}"/>
                </a:ext>
              </a:extLst>
            </p:cNvPr>
            <p:cNvSpPr/>
            <p:nvPr/>
          </p:nvSpPr>
          <p:spPr>
            <a:xfrm>
              <a:off x="3570392" y="2208179"/>
              <a:ext cx="1123351" cy="1330327"/>
            </a:xfrm>
            <a:prstGeom prst="ellipse">
              <a:avLst/>
            </a:prstGeom>
            <a:solidFill>
              <a:srgbClr val="F4F4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pic>
          <p:nvPicPr>
            <p:cNvPr id="14" name="Gráfico 13" descr="Corazón con pulso">
              <a:extLst>
                <a:ext uri="{FF2B5EF4-FFF2-40B4-BE49-F238E27FC236}">
                  <a16:creationId xmlns:a16="http://schemas.microsoft.com/office/drawing/2014/main" id="{D987B1ED-C87E-07D6-2827-CC98E979E4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867" y="2453307"/>
              <a:ext cx="914400" cy="914400"/>
            </a:xfrm>
            <a:prstGeom prst="rect">
              <a:avLst/>
            </a:prstGeom>
          </p:spPr>
        </p:pic>
        <p:sp>
          <p:nvSpPr>
            <p:cNvPr id="15" name="Elipse 14">
              <a:extLst>
                <a:ext uri="{FF2B5EF4-FFF2-40B4-BE49-F238E27FC236}">
                  <a16:creationId xmlns:a16="http://schemas.microsoft.com/office/drawing/2014/main" id="{5D3981BB-2025-A117-ACE2-19ED5422EF27}"/>
                </a:ext>
              </a:extLst>
            </p:cNvPr>
            <p:cNvSpPr/>
            <p:nvPr/>
          </p:nvSpPr>
          <p:spPr>
            <a:xfrm>
              <a:off x="5534324" y="2276815"/>
              <a:ext cx="1123351" cy="1330327"/>
            </a:xfrm>
            <a:prstGeom prst="ellipse">
              <a:avLst/>
            </a:prstGeom>
            <a:solidFill>
              <a:srgbClr val="F4F4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pic>
          <p:nvPicPr>
            <p:cNvPr id="16" name="Gráfico 15" descr="Dinero">
              <a:extLst>
                <a:ext uri="{FF2B5EF4-FFF2-40B4-BE49-F238E27FC236}">
                  <a16:creationId xmlns:a16="http://schemas.microsoft.com/office/drawing/2014/main" id="{9A6CBC34-93B9-8567-E543-01761EAC50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8799" y="2416142"/>
              <a:ext cx="914400" cy="914400"/>
            </a:xfrm>
            <a:prstGeom prst="rect">
              <a:avLst/>
            </a:prstGeom>
          </p:spPr>
        </p:pic>
        <p:sp>
          <p:nvSpPr>
            <p:cNvPr id="17" name="Elipse 16">
              <a:extLst>
                <a:ext uri="{FF2B5EF4-FFF2-40B4-BE49-F238E27FC236}">
                  <a16:creationId xmlns:a16="http://schemas.microsoft.com/office/drawing/2014/main" id="{F702E49D-9419-85A3-755B-5F4C378AE59D}"/>
                </a:ext>
              </a:extLst>
            </p:cNvPr>
            <p:cNvSpPr/>
            <p:nvPr/>
          </p:nvSpPr>
          <p:spPr>
            <a:xfrm>
              <a:off x="7417312" y="2214453"/>
              <a:ext cx="1123351" cy="1330327"/>
            </a:xfrm>
            <a:prstGeom prst="ellipse">
              <a:avLst/>
            </a:prstGeom>
            <a:solidFill>
              <a:srgbClr val="F4F4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pic>
          <p:nvPicPr>
            <p:cNvPr id="18" name="Gráfico 17" descr="Libros">
              <a:extLst>
                <a:ext uri="{FF2B5EF4-FFF2-40B4-BE49-F238E27FC236}">
                  <a16:creationId xmlns:a16="http://schemas.microsoft.com/office/drawing/2014/main" id="{068A9E03-62EE-517E-A498-A9048533AC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7026" y="2411914"/>
              <a:ext cx="914400" cy="914400"/>
            </a:xfrm>
            <a:prstGeom prst="rect">
              <a:avLst/>
            </a:prstGeom>
          </p:spPr>
        </p:pic>
        <p:sp>
          <p:nvSpPr>
            <p:cNvPr id="19" name="Elipse 18">
              <a:extLst>
                <a:ext uri="{FF2B5EF4-FFF2-40B4-BE49-F238E27FC236}">
                  <a16:creationId xmlns:a16="http://schemas.microsoft.com/office/drawing/2014/main" id="{74543D82-2FB5-2A01-0B28-9C1B3940B277}"/>
                </a:ext>
              </a:extLst>
            </p:cNvPr>
            <p:cNvSpPr/>
            <p:nvPr/>
          </p:nvSpPr>
          <p:spPr>
            <a:xfrm>
              <a:off x="9439221" y="2254665"/>
              <a:ext cx="1123351" cy="1330327"/>
            </a:xfrm>
            <a:prstGeom prst="ellipse">
              <a:avLst/>
            </a:prstGeom>
            <a:solidFill>
              <a:srgbClr val="F4F4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pic>
          <p:nvPicPr>
            <p:cNvPr id="20" name="Gráfico 19" descr="Reseña de cliente RTL">
              <a:extLst>
                <a:ext uri="{FF2B5EF4-FFF2-40B4-BE49-F238E27FC236}">
                  <a16:creationId xmlns:a16="http://schemas.microsoft.com/office/drawing/2014/main" id="{5E19E7D6-5145-43C3-C030-8B3C237B45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89215" y="2430855"/>
              <a:ext cx="914400" cy="914400"/>
            </a:xfrm>
            <a:prstGeom prst="rect">
              <a:avLst/>
            </a:prstGeom>
          </p:spPr>
        </p:pic>
      </p:grpSp>
      <p:sp>
        <p:nvSpPr>
          <p:cNvPr id="22" name="CuadroTexto 21">
            <a:extLst>
              <a:ext uri="{FF2B5EF4-FFF2-40B4-BE49-F238E27FC236}">
                <a16:creationId xmlns:a16="http://schemas.microsoft.com/office/drawing/2014/main" id="{7E435497-A2B5-E3A5-D2D6-CFEF14433935}"/>
              </a:ext>
            </a:extLst>
          </p:cNvPr>
          <p:cNvSpPr txBox="1"/>
          <p:nvPr/>
        </p:nvSpPr>
        <p:spPr>
          <a:xfrm>
            <a:off x="113469" y="1911489"/>
            <a:ext cx="116994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PE" sz="2400" b="1" dirty="0">
                <a:solidFill>
                  <a:srgbClr val="FA4238"/>
                </a:solidFill>
              </a:rPr>
              <a:t> Objetivos Prioritarios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290304F0-116F-D4FB-DEA6-FEACE3AF8586}"/>
              </a:ext>
            </a:extLst>
          </p:cNvPr>
          <p:cNvSpPr txBox="1"/>
          <p:nvPr/>
        </p:nvSpPr>
        <p:spPr>
          <a:xfrm>
            <a:off x="1078579" y="868864"/>
            <a:ext cx="100544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2400" b="1" dirty="0"/>
              <a:t>POLITICA NACIONAL MULTISECTORIAL PARA LAS PERSONAS ADULTAS MAYORES AL 2030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C43F553B-DE7E-47EA-A92D-8F504BE20ABB}"/>
              </a:ext>
            </a:extLst>
          </p:cNvPr>
          <p:cNvSpPr/>
          <p:nvPr/>
        </p:nvSpPr>
        <p:spPr>
          <a:xfrm>
            <a:off x="913058" y="2573867"/>
            <a:ext cx="2378573" cy="3984977"/>
          </a:xfrm>
          <a:prstGeom prst="rect">
            <a:avLst/>
          </a:prstGeom>
          <a:noFill/>
          <a:ln>
            <a:solidFill>
              <a:srgbClr val="C0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6401DA4E-7779-40D5-87D6-6026E261D619}"/>
              </a:ext>
            </a:extLst>
          </p:cNvPr>
          <p:cNvSpPr/>
          <p:nvPr/>
        </p:nvSpPr>
        <p:spPr>
          <a:xfrm>
            <a:off x="3394056" y="2573867"/>
            <a:ext cx="1763534" cy="3984977"/>
          </a:xfrm>
          <a:prstGeom prst="rect">
            <a:avLst/>
          </a:prstGeom>
          <a:noFill/>
          <a:ln>
            <a:solidFill>
              <a:srgbClr val="C0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98F3B95E-8BBC-48D9-9D67-27085DB5C21C}"/>
              </a:ext>
            </a:extLst>
          </p:cNvPr>
          <p:cNvSpPr/>
          <p:nvPr/>
        </p:nvSpPr>
        <p:spPr>
          <a:xfrm>
            <a:off x="9257112" y="2492357"/>
            <a:ext cx="1875929" cy="3984977"/>
          </a:xfrm>
          <a:prstGeom prst="rect">
            <a:avLst/>
          </a:prstGeom>
          <a:noFill/>
          <a:ln>
            <a:solidFill>
              <a:srgbClr val="C0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Google Shape;287;p12">
            <a:extLst>
              <a:ext uri="{FF2B5EF4-FFF2-40B4-BE49-F238E27FC236}">
                <a16:creationId xmlns:a16="http://schemas.microsoft.com/office/drawing/2014/main" id="{ECDE1029-030F-4908-B0C7-3BA0FF16D674}"/>
              </a:ext>
            </a:extLst>
          </p:cNvPr>
          <p:cNvSpPr txBox="1"/>
          <p:nvPr/>
        </p:nvSpPr>
        <p:spPr>
          <a:xfrm>
            <a:off x="5176353" y="4428397"/>
            <a:ext cx="2042298" cy="1335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/>
            <a:r>
              <a:rPr lang="es-MX" sz="1600" dirty="0"/>
              <a:t>OP3. Garantizar </a:t>
            </a:r>
            <a:r>
              <a:rPr lang="es-MX" sz="1600" b="1" u="sng" dirty="0">
                <a:solidFill>
                  <a:schemeClr val="accent6"/>
                </a:solidFill>
              </a:rPr>
              <a:t>prestaciones contributivas y no contributivas</a:t>
            </a:r>
            <a:r>
              <a:rPr lang="es-MX" sz="1600" b="1" dirty="0">
                <a:solidFill>
                  <a:schemeClr val="accent6"/>
                </a:solidFill>
              </a:rPr>
              <a:t> </a:t>
            </a:r>
            <a:r>
              <a:rPr lang="es-MX" sz="1600" dirty="0"/>
              <a:t>para las personas adultas mayores.</a:t>
            </a:r>
          </a:p>
        </p:txBody>
      </p:sp>
      <p:sp>
        <p:nvSpPr>
          <p:cNvPr id="26" name="Google Shape;289;p12">
            <a:extLst>
              <a:ext uri="{FF2B5EF4-FFF2-40B4-BE49-F238E27FC236}">
                <a16:creationId xmlns:a16="http://schemas.microsoft.com/office/drawing/2014/main" id="{B97A49B4-CAC8-4D54-B87B-47291CA2D3F6}"/>
              </a:ext>
            </a:extLst>
          </p:cNvPr>
          <p:cNvSpPr txBox="1"/>
          <p:nvPr/>
        </p:nvSpPr>
        <p:spPr>
          <a:xfrm>
            <a:off x="7284216" y="4343851"/>
            <a:ext cx="1846511" cy="17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/>
            <a:r>
              <a:rPr lang="es-MX" sz="1600" dirty="0"/>
              <a:t>OP4.Garantizar el </a:t>
            </a:r>
            <a:r>
              <a:rPr lang="es-MX" sz="1600" b="1" u="sng" dirty="0">
                <a:solidFill>
                  <a:srgbClr val="EC8F27"/>
                </a:solidFill>
              </a:rPr>
              <a:t>acceso, permanencia, culminación y calidad de la educación</a:t>
            </a:r>
            <a:r>
              <a:rPr lang="es-MX" sz="1600" dirty="0">
                <a:solidFill>
                  <a:srgbClr val="EC8F27"/>
                </a:solidFill>
              </a:rPr>
              <a:t> </a:t>
            </a:r>
            <a:r>
              <a:rPr lang="es-MX" sz="1400" dirty="0"/>
              <a:t>de las personas adultas mayores en todos los niveles y modalidades educativas.</a:t>
            </a:r>
            <a:endParaRPr lang="es-MX" sz="1600" dirty="0"/>
          </a:p>
        </p:txBody>
      </p:sp>
      <p:pic>
        <p:nvPicPr>
          <p:cNvPr id="28" name="Gráfico 27">
            <a:extLst>
              <a:ext uri="{FF2B5EF4-FFF2-40B4-BE49-F238E27FC236}">
                <a16:creationId xmlns:a16="http://schemas.microsoft.com/office/drawing/2014/main" id="{3B479346-C350-49EC-9EC5-46CF472975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33041" y="10274"/>
            <a:ext cx="1041708" cy="6847726"/>
          </a:xfrm>
          <a:prstGeom prst="rect">
            <a:avLst/>
          </a:prstGeom>
        </p:spPr>
      </p:pic>
      <p:grpSp>
        <p:nvGrpSpPr>
          <p:cNvPr id="29" name="Grupo 28">
            <a:extLst>
              <a:ext uri="{FF2B5EF4-FFF2-40B4-BE49-F238E27FC236}">
                <a16:creationId xmlns:a16="http://schemas.microsoft.com/office/drawing/2014/main" id="{B79BB5E0-1C38-4A61-83AF-CB15562ADA96}"/>
              </a:ext>
            </a:extLst>
          </p:cNvPr>
          <p:cNvGrpSpPr/>
          <p:nvPr/>
        </p:nvGrpSpPr>
        <p:grpSpPr>
          <a:xfrm>
            <a:off x="410714" y="190463"/>
            <a:ext cx="3232820" cy="789463"/>
            <a:chOff x="720202" y="1981758"/>
            <a:chExt cx="9895949" cy="2416617"/>
          </a:xfrm>
        </p:grpSpPr>
        <p:pic>
          <p:nvPicPr>
            <p:cNvPr id="30" name="Gráfico 29">
              <a:extLst>
                <a:ext uri="{FF2B5EF4-FFF2-40B4-BE49-F238E27FC236}">
                  <a16:creationId xmlns:a16="http://schemas.microsoft.com/office/drawing/2014/main" id="{DF60C250-2ED4-4913-884C-16F275530F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r="35008"/>
            <a:stretch/>
          </p:blipFill>
          <p:spPr>
            <a:xfrm>
              <a:off x="720202" y="2565219"/>
              <a:ext cx="4891704" cy="1833156"/>
            </a:xfrm>
            <a:prstGeom prst="rect">
              <a:avLst/>
            </a:prstGeom>
          </p:spPr>
        </p:pic>
        <p:pic>
          <p:nvPicPr>
            <p:cNvPr id="31" name="Imagen 30">
              <a:extLst>
                <a:ext uri="{FF2B5EF4-FFF2-40B4-BE49-F238E27FC236}">
                  <a16:creationId xmlns:a16="http://schemas.microsoft.com/office/drawing/2014/main" id="{5AC1DD93-16EB-439C-BFC0-F1D8041D15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72"/>
            <a:stretch/>
          </p:blipFill>
          <p:spPr>
            <a:xfrm>
              <a:off x="5724447" y="1981758"/>
              <a:ext cx="4891704" cy="22056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28496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1" grpId="0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E4E7E8-9E28-4ECA-542A-D36D2CCF11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áfico 4">
            <a:extLst>
              <a:ext uri="{FF2B5EF4-FFF2-40B4-BE49-F238E27FC236}">
                <a16:creationId xmlns:a16="http://schemas.microsoft.com/office/drawing/2014/main" id="{55191C54-17CD-758C-9A24-794CC7A720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20492" y="10274"/>
            <a:ext cx="1154257" cy="6847726"/>
          </a:xfrm>
          <a:prstGeom prst="rect">
            <a:avLst/>
          </a:prstGeom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0F9E6D05-0BD8-3AE2-4CDA-BCA1A23FB06A}"/>
              </a:ext>
            </a:extLst>
          </p:cNvPr>
          <p:cNvGrpSpPr/>
          <p:nvPr/>
        </p:nvGrpSpPr>
        <p:grpSpPr>
          <a:xfrm>
            <a:off x="410714" y="190463"/>
            <a:ext cx="3232820" cy="789463"/>
            <a:chOff x="720202" y="1981758"/>
            <a:chExt cx="9895949" cy="2416617"/>
          </a:xfrm>
        </p:grpSpPr>
        <p:pic>
          <p:nvPicPr>
            <p:cNvPr id="6" name="Gráfico 5">
              <a:extLst>
                <a:ext uri="{FF2B5EF4-FFF2-40B4-BE49-F238E27FC236}">
                  <a16:creationId xmlns:a16="http://schemas.microsoft.com/office/drawing/2014/main" id="{698B4832-A3F1-9002-D68D-9DEAFAFBF7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r="35008"/>
            <a:stretch/>
          </p:blipFill>
          <p:spPr>
            <a:xfrm>
              <a:off x="720202" y="2565219"/>
              <a:ext cx="4891704" cy="1833156"/>
            </a:xfrm>
            <a:prstGeom prst="rect">
              <a:avLst/>
            </a:prstGeom>
          </p:spPr>
        </p:pic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B2C21DE1-0F4D-8D42-5E88-8B1658A3B3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72"/>
            <a:stretch/>
          </p:blipFill>
          <p:spPr>
            <a:xfrm>
              <a:off x="5724447" y="1981758"/>
              <a:ext cx="4891704" cy="2205602"/>
            </a:xfrm>
            <a:prstGeom prst="rect">
              <a:avLst/>
            </a:prstGeom>
          </p:spPr>
        </p:pic>
      </p:grpSp>
      <p:sp>
        <p:nvSpPr>
          <p:cNvPr id="8" name="Rectángulo 7">
            <a:extLst>
              <a:ext uri="{FF2B5EF4-FFF2-40B4-BE49-F238E27FC236}">
                <a16:creationId xmlns:a16="http://schemas.microsoft.com/office/drawing/2014/main" id="{8A68EA4D-4143-4F61-9EF3-B698B92647A3}"/>
              </a:ext>
            </a:extLst>
          </p:cNvPr>
          <p:cNvSpPr/>
          <p:nvPr/>
        </p:nvSpPr>
        <p:spPr>
          <a:xfrm>
            <a:off x="0" y="2621148"/>
            <a:ext cx="12192000" cy="2241648"/>
          </a:xfrm>
          <a:prstGeom prst="rect">
            <a:avLst/>
          </a:prstGeom>
          <a:solidFill>
            <a:srgbClr val="C0000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ítulo 3">
            <a:extLst>
              <a:ext uri="{FF2B5EF4-FFF2-40B4-BE49-F238E27FC236}">
                <a16:creationId xmlns:a16="http://schemas.microsoft.com/office/drawing/2014/main" id="{5B69D9F5-9BE2-4BCE-A2FF-85192D8FE8AD}"/>
              </a:ext>
            </a:extLst>
          </p:cNvPr>
          <p:cNvSpPr txBox="1">
            <a:spLocks/>
          </p:cNvSpPr>
          <p:nvPr/>
        </p:nvSpPr>
        <p:spPr>
          <a:xfrm>
            <a:off x="603391" y="2588309"/>
            <a:ext cx="10515600" cy="224164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CONSEJO REGIONAL DE PERSONAS ADULTAS MAYORES (COREPAM – LAMBAYEQUE)</a:t>
            </a:r>
            <a:b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ES" sz="3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enero </a:t>
            </a:r>
            <a:r>
              <a:rPr lang="es-ES" sz="3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2023 – junio 2024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95626" y="979926"/>
            <a:ext cx="1682966" cy="1641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6962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086474" cy="1325563"/>
          </a:xfrm>
        </p:spPr>
        <p:txBody>
          <a:bodyPr>
            <a:noAutofit/>
          </a:bodyPr>
          <a:lstStyle/>
          <a:p>
            <a:pPr algn="ctr"/>
            <a:r>
              <a:rPr lang="es-MX" sz="2400" b="1" dirty="0"/>
              <a:t>OBJETIVO PRIORITARIO 1: GARANTIZAR EL DERECHO AL CUIDADO Y BUEN TRATO PARA UNA CONVIVENCIA SIN DISCRIMINACIÓN DE LAS PERSONAS ADULTAS MAYORES</a:t>
            </a:r>
            <a:endParaRPr lang="en-US" sz="2400" dirty="0"/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464729"/>
              </p:ext>
            </p:extLst>
          </p:nvPr>
        </p:nvGraphicFramePr>
        <p:xfrm>
          <a:off x="838200" y="1785860"/>
          <a:ext cx="10086474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86474">
                  <a:extLst>
                    <a:ext uri="{9D8B030D-6E8A-4147-A177-3AD203B41FA5}">
                      <a16:colId xmlns:a16="http://schemas.microsoft.com/office/drawing/2014/main" val="23318743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0" dirty="0"/>
                        <a:t>Lin. 01.01 </a:t>
                      </a:r>
                      <a:r>
                        <a:rPr lang="en-US" b="0" dirty="0" err="1"/>
                        <a:t>Prevenir</a:t>
                      </a:r>
                      <a:r>
                        <a:rPr lang="en-US" b="0" dirty="0"/>
                        <a:t> </a:t>
                      </a:r>
                      <a:r>
                        <a:rPr lang="en-US" b="0" dirty="0" err="1"/>
                        <a:t>toda</a:t>
                      </a:r>
                      <a:r>
                        <a:rPr lang="en-US" b="0" dirty="0"/>
                        <a:t> forma de </a:t>
                      </a:r>
                      <a:r>
                        <a:rPr lang="en-US" b="0" dirty="0" err="1"/>
                        <a:t>violencia</a:t>
                      </a:r>
                      <a:r>
                        <a:rPr lang="en-US" b="0" dirty="0"/>
                        <a:t> contra la PAM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0190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ACTIVIDAD:</a:t>
                      </a:r>
                      <a:r>
                        <a:rPr lang="en-US" sz="1800" b="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Elaboración de boletín informativo sobre cuidado y buen trato a la PAM</a:t>
                      </a:r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7599150"/>
                  </a:ext>
                </a:extLst>
              </a:tr>
            </a:tbl>
          </a:graphicData>
        </a:graphic>
      </p:graphicFrame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24750" t="11875" r="29125" b="6875"/>
          <a:stretch/>
        </p:blipFill>
        <p:spPr>
          <a:xfrm>
            <a:off x="1330960" y="3016251"/>
            <a:ext cx="2753360" cy="34290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/>
          <a:srcRect l="24750" t="17343" r="28875" b="4687"/>
          <a:stretch/>
        </p:blipFill>
        <p:spPr>
          <a:xfrm>
            <a:off x="4846320" y="2975928"/>
            <a:ext cx="2606040" cy="3469323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/>
          <a:srcRect l="4750" t="12812" r="48875" b="5625"/>
          <a:stretch/>
        </p:blipFill>
        <p:spPr>
          <a:xfrm>
            <a:off x="8214360" y="2975927"/>
            <a:ext cx="2453640" cy="3469323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FD212980-8A8D-4F3D-8BAA-27A6757CDA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020492" y="10274"/>
            <a:ext cx="1154257" cy="6847726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5B820C10-AECA-BE40-8136-EAF6264632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219" y="152730"/>
            <a:ext cx="732312" cy="734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7529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954126" cy="1325563"/>
          </a:xfrm>
        </p:spPr>
        <p:txBody>
          <a:bodyPr>
            <a:noAutofit/>
          </a:bodyPr>
          <a:lstStyle/>
          <a:p>
            <a:pPr algn="ctr"/>
            <a:r>
              <a:rPr lang="es-MX" sz="2400" b="1" dirty="0"/>
              <a:t>OBJETIVO PRIORITARIO 1: GARANTIZAR EL DERECHO AL CUIDADO Y BUEN TRATO PARA UNA CONVIVENCIA SIN DISCRIMINACIÓN DE LAS PERSONAS ADULTAS MAYORES</a:t>
            </a:r>
            <a:endParaRPr lang="en-US" sz="2400" dirty="0"/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3216672"/>
              </p:ext>
            </p:extLst>
          </p:nvPr>
        </p:nvGraphicFramePr>
        <p:xfrm>
          <a:off x="1004711" y="1818303"/>
          <a:ext cx="9787615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87615">
                  <a:extLst>
                    <a:ext uri="{9D8B030D-6E8A-4147-A177-3AD203B41FA5}">
                      <a16:colId xmlns:a16="http://schemas.microsoft.com/office/drawing/2014/main" val="23318743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0" dirty="0"/>
                        <a:t>Lin. 01.01 </a:t>
                      </a:r>
                      <a:r>
                        <a:rPr lang="en-US" b="0" dirty="0" err="1"/>
                        <a:t>Prevenir</a:t>
                      </a:r>
                      <a:r>
                        <a:rPr lang="en-US" b="0" dirty="0"/>
                        <a:t> </a:t>
                      </a:r>
                      <a:r>
                        <a:rPr lang="en-US" b="0" dirty="0" err="1"/>
                        <a:t>toda</a:t>
                      </a:r>
                      <a:r>
                        <a:rPr lang="en-US" b="0" dirty="0"/>
                        <a:t> forma de </a:t>
                      </a:r>
                      <a:r>
                        <a:rPr lang="en-US" b="0" dirty="0" err="1"/>
                        <a:t>violencia</a:t>
                      </a:r>
                      <a:r>
                        <a:rPr lang="en-US" b="0" dirty="0"/>
                        <a:t> contra la PAM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0190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ACTIVIDAD:</a:t>
                      </a:r>
                      <a:r>
                        <a:rPr lang="en-US" sz="1800" b="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Elaboración de boletín informativo sobre cuidado y buen trato a la PAM</a:t>
                      </a:r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7599150"/>
                  </a:ext>
                </a:extLst>
              </a:tr>
            </a:tbl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24741" t="11191" r="28937" b="4311"/>
          <a:stretch/>
        </p:blipFill>
        <p:spPr>
          <a:xfrm>
            <a:off x="1004711" y="3011688"/>
            <a:ext cx="2643250" cy="359099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27370" t="18010" r="31526" b="8299"/>
          <a:stretch/>
        </p:blipFill>
        <p:spPr>
          <a:xfrm>
            <a:off x="4583874" y="3011688"/>
            <a:ext cx="2671948" cy="359099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4"/>
          <a:srcRect l="27078" t="22028" r="31234" b="4677"/>
          <a:stretch/>
        </p:blipFill>
        <p:spPr>
          <a:xfrm>
            <a:off x="8198842" y="3011688"/>
            <a:ext cx="2507930" cy="3590993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0F1AFBA6-0A3C-468B-BAD6-40B46E01EA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020492" y="10274"/>
            <a:ext cx="1154257" cy="684772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9F992D9-1627-1549-A6E4-12880E0EF1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219" y="152730"/>
            <a:ext cx="732312" cy="734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6795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086474" cy="1325563"/>
          </a:xfrm>
        </p:spPr>
        <p:txBody>
          <a:bodyPr>
            <a:noAutofit/>
          </a:bodyPr>
          <a:lstStyle/>
          <a:p>
            <a:pPr algn="ctr"/>
            <a:r>
              <a:rPr lang="es-MX" sz="2400" b="1" dirty="0"/>
              <a:t>OBJETIVO PRIORITARIO 1: GARANTIZAR EL DERECHO AL CUIDADO Y BUEN TRATO PARA UNA CONVIVENCIA SIN DISCRIMINACIÓN DE LAS PERSONAS ADULTAS MAYORES</a:t>
            </a:r>
            <a:endParaRPr lang="en-US" sz="2400" dirty="0"/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3099668"/>
              </p:ext>
            </p:extLst>
          </p:nvPr>
        </p:nvGraphicFramePr>
        <p:xfrm>
          <a:off x="1261223" y="1700788"/>
          <a:ext cx="9324578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24578">
                  <a:extLst>
                    <a:ext uri="{9D8B030D-6E8A-4147-A177-3AD203B41FA5}">
                      <a16:colId xmlns:a16="http://schemas.microsoft.com/office/drawing/2014/main" val="23318743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0" dirty="0"/>
                        <a:t>Lin. 01.01. </a:t>
                      </a:r>
                      <a:r>
                        <a:rPr lang="en-US" b="0" dirty="0" err="1"/>
                        <a:t>Prevenir</a:t>
                      </a:r>
                      <a:r>
                        <a:rPr lang="en-US" b="0" dirty="0"/>
                        <a:t> </a:t>
                      </a:r>
                      <a:r>
                        <a:rPr lang="en-US" b="0" dirty="0" err="1"/>
                        <a:t>toda</a:t>
                      </a:r>
                      <a:r>
                        <a:rPr lang="en-US" b="0" dirty="0"/>
                        <a:t> forma de </a:t>
                      </a:r>
                      <a:r>
                        <a:rPr lang="en-US" b="0" dirty="0" err="1"/>
                        <a:t>violencia</a:t>
                      </a:r>
                      <a:r>
                        <a:rPr lang="en-US" b="0" dirty="0"/>
                        <a:t> contra las PAM.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0190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ACTIVIDAD:</a:t>
                      </a:r>
                      <a:r>
                        <a:rPr lang="en-US" sz="1800" b="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Comisaria de la Familia:</a:t>
                      </a:r>
                      <a:r>
                        <a:rPr lang="es-ES" sz="180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prevención y atención a la violencia contra la PAM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7779374"/>
                  </a:ext>
                </a:extLst>
              </a:tr>
            </a:tbl>
          </a:graphicData>
        </a:graphic>
      </p:graphicFrame>
      <p:pic>
        <p:nvPicPr>
          <p:cNvPr id="10" name="Imagen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919" y="3564671"/>
            <a:ext cx="2876550" cy="2181225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19" y="152730"/>
            <a:ext cx="732312" cy="734649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F79A9926-1749-4FEB-BC8E-4E2FCEA706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20492" y="10274"/>
            <a:ext cx="1154257" cy="684772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467524E-5F3E-5D4B-8338-52A8A29A94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2452568"/>
            <a:ext cx="5992709" cy="4405432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C296FD78-A871-0044-9E7C-F815146C1E9D}"/>
              </a:ext>
            </a:extLst>
          </p:cNvPr>
          <p:cNvSpPr/>
          <p:nvPr/>
        </p:nvSpPr>
        <p:spPr>
          <a:xfrm>
            <a:off x="9317620" y="5497974"/>
            <a:ext cx="393539" cy="2247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100" dirty="0">
                <a:solidFill>
                  <a:schemeClr val="tx1"/>
                </a:solidFill>
              </a:rPr>
              <a:t>11</a:t>
            </a:r>
            <a:endParaRPr lang="es-P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1766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/>
          <a:srcRect l="53250" t="32656" r="12750" b="35469"/>
          <a:stretch/>
        </p:blipFill>
        <p:spPr>
          <a:xfrm>
            <a:off x="10370989" y="2196148"/>
            <a:ext cx="1783080" cy="1966912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s-MX" sz="2400" b="1" dirty="0"/>
              <a:t>OBJETIVO PRIORITARIO 1: GARANTIZAR EL DERECHO AL CUIDADO Y BUEN TRATO PARA UNA CONVIVENCIA SIN DISCRIMINACIÓN DE LAS PERSONAS ADULTAS MAYORES</a:t>
            </a:r>
            <a:endParaRPr lang="en-US" sz="2400" dirty="0"/>
          </a:p>
        </p:txBody>
      </p:sp>
      <p:graphicFrame>
        <p:nvGraphicFramePr>
          <p:cNvPr id="4" name="Tabla 3"/>
          <p:cNvGraphicFramePr>
            <a:graphicFrameLocks noGrp="1"/>
          </p:cNvGraphicFramePr>
          <p:nvPr/>
        </p:nvGraphicFramePr>
        <p:xfrm>
          <a:off x="838200" y="1757204"/>
          <a:ext cx="6833260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33260">
                  <a:extLst>
                    <a:ext uri="{9D8B030D-6E8A-4147-A177-3AD203B41FA5}">
                      <a16:colId xmlns:a16="http://schemas.microsoft.com/office/drawing/2014/main" val="23318743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0" dirty="0"/>
                        <a:t>Lin. 01.02. </a:t>
                      </a:r>
                      <a:r>
                        <a:rPr lang="en-US" b="0" dirty="0" err="1"/>
                        <a:t>implementar</a:t>
                      </a:r>
                      <a:r>
                        <a:rPr lang="en-US" b="0" dirty="0"/>
                        <a:t> </a:t>
                      </a:r>
                      <a:r>
                        <a:rPr lang="en-US" b="0" dirty="0" err="1"/>
                        <a:t>intervenciones</a:t>
                      </a:r>
                      <a:r>
                        <a:rPr lang="en-US" b="0" dirty="0"/>
                        <a:t> </a:t>
                      </a:r>
                      <a:r>
                        <a:rPr lang="en-US" b="0" dirty="0" err="1"/>
                        <a:t>especializadas</a:t>
                      </a:r>
                      <a:r>
                        <a:rPr lang="en-US" b="0" dirty="0"/>
                        <a:t> para las PAM </a:t>
                      </a:r>
                    </a:p>
                    <a:p>
                      <a:r>
                        <a:rPr lang="en-US" b="0" dirty="0" err="1"/>
                        <a:t>en</a:t>
                      </a:r>
                      <a:r>
                        <a:rPr lang="en-US" b="0" dirty="0"/>
                        <a:t> </a:t>
                      </a:r>
                      <a:r>
                        <a:rPr lang="en-US" b="0" dirty="0" err="1"/>
                        <a:t>situación</a:t>
                      </a:r>
                      <a:r>
                        <a:rPr lang="en-US" b="0" dirty="0"/>
                        <a:t> de </a:t>
                      </a:r>
                      <a:r>
                        <a:rPr lang="en-US" b="0" dirty="0" err="1"/>
                        <a:t>riego</a:t>
                      </a:r>
                      <a:r>
                        <a:rPr lang="en-US" b="0" dirty="0"/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0190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ACTIVIDAD: </a:t>
                      </a:r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Convocatoria de Mesas de trabajo regional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7779374"/>
                  </a:ext>
                </a:extLst>
              </a:tr>
            </a:tbl>
          </a:graphicData>
        </a:graphic>
      </p:graphicFrame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037364"/>
            <a:ext cx="5562600" cy="350059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/>
          <a:srcRect t="7969" r="2125" b="10937"/>
          <a:stretch/>
        </p:blipFill>
        <p:spPr>
          <a:xfrm>
            <a:off x="7465810" y="2103120"/>
            <a:ext cx="3205480" cy="262128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83"/>
          <a:stretch/>
        </p:blipFill>
        <p:spPr>
          <a:xfrm>
            <a:off x="8976360" y="4240531"/>
            <a:ext cx="2976880" cy="195072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6"/>
          <a:srcRect l="2375" t="8281" r="3001" b="13438"/>
          <a:stretch/>
        </p:blipFill>
        <p:spPr>
          <a:xfrm>
            <a:off x="6903720" y="4629149"/>
            <a:ext cx="2169160" cy="1756411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9" name="Gráfico 6">
            <a:extLst>
              <a:ext uri="{FF2B5EF4-FFF2-40B4-BE49-F238E27FC236}">
                <a16:creationId xmlns:a16="http://schemas.microsoft.com/office/drawing/2014/main" id="{F79A9926-1749-4FEB-BC8E-4E2FCEA706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9612" y="10274"/>
            <a:ext cx="828588" cy="6847726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F8CC2F53-3C48-B348-ACC9-64445FAD061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20928" y="299424"/>
            <a:ext cx="732312" cy="734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09340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78ee9e43-6bf7-4c25-98a6-9c9f97925952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F5E516F9E3661418DD4609ECC83FE77" ma:contentTypeVersion="16" ma:contentTypeDescription="Create a new document." ma:contentTypeScope="" ma:versionID="67e3d14ac3dea9d36e01ec6bbfb28fb8">
  <xsd:schema xmlns:xsd="http://www.w3.org/2001/XMLSchema" xmlns:xs="http://www.w3.org/2001/XMLSchema" xmlns:p="http://schemas.microsoft.com/office/2006/metadata/properties" xmlns:ns3="78ee9e43-6bf7-4c25-98a6-9c9f97925952" xmlns:ns4="fecada7c-d35a-4eb1-b75a-80ee0294c735" targetNamespace="http://schemas.microsoft.com/office/2006/metadata/properties" ma:root="true" ma:fieldsID="ce2d2991e9bb1e40df22c62e21f117d6" ns3:_="" ns4:_="">
    <xsd:import namespace="78ee9e43-6bf7-4c25-98a6-9c9f97925952"/>
    <xsd:import namespace="fecada7c-d35a-4eb1-b75a-80ee0294c735"/>
    <xsd:element name="properties">
      <xsd:complexType>
        <xsd:sequence>
          <xsd:element name="documentManagement">
            <xsd:complexType>
              <xsd:all>
                <xsd:element ref="ns3:_activity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bjectDetectorVersions" minOccurs="0"/>
                <xsd:element ref="ns3:MediaServiceSystemTags" minOccurs="0"/>
                <xsd:element ref="ns3:MediaServiceOCR" minOccurs="0"/>
                <xsd:element ref="ns3:MediaServiceLocation" minOccurs="0"/>
                <xsd:element ref="ns3:MediaServiceSearchProperties" minOccurs="0"/>
                <xsd:element ref="ns3:MediaLengthInSeconds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ee9e43-6bf7-4c25-98a6-9c9f97925952" elementFormDefault="qualified">
    <xsd:import namespace="http://schemas.microsoft.com/office/2006/documentManagement/types"/>
    <xsd:import namespace="http://schemas.microsoft.com/office/infopath/2007/PartnerControls"/>
    <xsd:element name="_activity" ma:index="8" nillable="true" ma:displayName="_activity" ma:hidden="true" ma:internalName="_activity">
      <xsd:simpleType>
        <xsd:restriction base="dms:Note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16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cada7c-d35a-4eb1-b75a-80ee0294c735" elementFormDefault="qualified">
    <xsd:import namespace="http://schemas.microsoft.com/office/2006/documentManagement/types"/>
    <xsd:import namespace="http://schemas.microsoft.com/office/infopath/2007/PartnerControls"/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3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7D961B7-6256-49F1-A9FA-7C734F25600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08FC1D6-C0EF-45C2-86A9-3A03D52638A2}">
  <ds:schemaRefs>
    <ds:schemaRef ds:uri="78ee9e43-6bf7-4c25-98a6-9c9f97925952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fecada7c-d35a-4eb1-b75a-80ee0294c735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2CAC3F79-8783-4709-91E5-71E286C7380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8ee9e43-6bf7-4c25-98a6-9c9f97925952"/>
    <ds:schemaRef ds:uri="fecada7c-d35a-4eb1-b75a-80ee0294c73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517</TotalTime>
  <Words>1129</Words>
  <Application>Microsoft Macintosh PowerPoint</Application>
  <PresentationFormat>Panorámica</PresentationFormat>
  <Paragraphs>93</Paragraphs>
  <Slides>24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33" baseType="lpstr">
      <vt:lpstr>Arial</vt:lpstr>
      <vt:lpstr>Arial Rounded MT Bold</vt:lpstr>
      <vt:lpstr>Baskerville Old Face</vt:lpstr>
      <vt:lpstr>Calibri</vt:lpstr>
      <vt:lpstr>Calibri Light</vt:lpstr>
      <vt:lpstr>Malayalam MN</vt:lpstr>
      <vt:lpstr>Times New Roman</vt:lpstr>
      <vt:lpstr>Wingdings</vt:lpstr>
      <vt:lpstr>Tema de Office</vt:lpstr>
      <vt:lpstr>Consejo Regional de la Personas Adultas Mayores  COREPAM - GRL</vt:lpstr>
      <vt:lpstr>Presentación de PowerPoint</vt:lpstr>
      <vt:lpstr>Presentación de PowerPoint</vt:lpstr>
      <vt:lpstr>Presentación de PowerPoint</vt:lpstr>
      <vt:lpstr>Presentación de PowerPoint</vt:lpstr>
      <vt:lpstr>OBJETIVO PRIORITARIO 1: GARANTIZAR EL DERECHO AL CUIDADO Y BUEN TRATO PARA UNA CONVIVENCIA SIN DISCRIMINACIÓN DE LAS PERSONAS ADULTAS MAYORES</vt:lpstr>
      <vt:lpstr>OBJETIVO PRIORITARIO 1: GARANTIZAR EL DERECHO AL CUIDADO Y BUEN TRATO PARA UNA CONVIVENCIA SIN DISCRIMINACIÓN DE LAS PERSONAS ADULTAS MAYORES</vt:lpstr>
      <vt:lpstr>OBJETIVO PRIORITARIO 1: GARANTIZAR EL DERECHO AL CUIDADO Y BUEN TRATO PARA UNA CONVIVENCIA SIN DISCRIMINACIÓN DE LAS PERSONAS ADULTAS MAYORES</vt:lpstr>
      <vt:lpstr>OBJETIVO PRIORITARIO 1: GARANTIZAR EL DERECHO AL CUIDADO Y BUEN TRATO PARA UNA CONVIVENCIA SIN DISCRIMINACIÓN DE LAS PERSONAS ADULTAS MAYORES</vt:lpstr>
      <vt:lpstr>OBJETIVO PRIORITARIO 1: GARANTIZAR EL DERECHO AL CUIDADO Y BUEN TRATO PARA UNA CONVIVENCIA SIN DISCRIMINACIÓN DE LAS PERSONAS ADULTAS MAYORES</vt:lpstr>
      <vt:lpstr>Presentación de PowerPoint</vt:lpstr>
      <vt:lpstr>OBJETIVO PRIORITARIO 1: GARANTIZAR EL DERECHO AL CUIDADO Y BUEN TRATO PARA UNA CONVIVENCIA SIN DISCRIMINACIÓN DE LAS PERSONAS ADULTAS MAYORES</vt:lpstr>
      <vt:lpstr>OBJETIVO PRIORITARIO 2: PROMOVER EL ENVEJECIMIENTO SALUDABLE EN LAS PERSONAS ADULTAS MAYORES</vt:lpstr>
      <vt:lpstr>Presentación de PowerPoint</vt:lpstr>
      <vt:lpstr>Presentación de PowerPoint</vt:lpstr>
      <vt:lpstr>OBJETIVO PRIORITARIO 5: FORTALECER LA PARTICIPACIÓN SOCIAL, PRODUCTIVA Y POLÍTICA DE LAS PERSONAS ADULTAS MAYORES</vt:lpstr>
      <vt:lpstr>Presentación de PowerPoint</vt:lpstr>
      <vt:lpstr>OBJETIVO PRIORITARIO 5: FORTALECER LA PARTICIPACIÓN SOCIAL, PRODUCTIVA Y POLÍTICA DE LAS PERSONAS ADULTAS MAYORES</vt:lpstr>
      <vt:lpstr>Reuniones de capacitación con el MIMP:</vt:lpstr>
      <vt:lpstr>Asamblea General COREPAM 2024</vt:lpstr>
      <vt:lpstr>OBJETIVO PRIORITARIO 1: GARANTIZAR EL DERECHO AL CUIDADO Y BUEN TRATO PARA UNA CONVIVENCIA SIN DISCRIMINACIÓN DE LAS PERSONAS ADULTAS MAYORES</vt:lpstr>
      <vt:lpstr>OBJETIVO PRIORITARIO 1: GARANTIZAR EL DERECHO AL CUIDADO Y BUEN TRATO PARA UNA CONVIVENCIA SIN DISCRIMINACIÓN DE LAS PERSONAS ADULTAS MAYORES</vt:lpstr>
      <vt:lpstr>Documento situación de la Persona Adulta Mayor de la región Lambayeque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juan carlos huanca solis</dc:creator>
  <cp:lastModifiedBy>LAVADO HUARCAYA, SOFIA SABINA</cp:lastModifiedBy>
  <cp:revision>36</cp:revision>
  <dcterms:created xsi:type="dcterms:W3CDTF">2023-06-09T02:54:23Z</dcterms:created>
  <dcterms:modified xsi:type="dcterms:W3CDTF">2024-06-27T20:50:50Z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0x0101002F5E516F9E3661418DD4609ECC83FE77</vt:lpwstr>
  </property>
</Properties>
</file>