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327" r:id="rId3"/>
    <p:sldId id="331" r:id="rId4"/>
    <p:sldId id="287" r:id="rId5"/>
    <p:sldId id="288" r:id="rId6"/>
    <p:sldId id="289" r:id="rId7"/>
    <p:sldId id="290" r:id="rId8"/>
    <p:sldId id="291" r:id="rId9"/>
    <p:sldId id="299" r:id="rId10"/>
    <p:sldId id="334" r:id="rId11"/>
    <p:sldId id="312" r:id="rId12"/>
    <p:sldId id="323" r:id="rId13"/>
    <p:sldId id="339" r:id="rId14"/>
    <p:sldId id="338" r:id="rId15"/>
    <p:sldId id="332" r:id="rId16"/>
    <p:sldId id="336" r:id="rId17"/>
    <p:sldId id="337" r:id="rId18"/>
  </p:sldIdLst>
  <p:sldSz cx="12192000" cy="6858000"/>
  <p:notesSz cx="7010400" cy="9296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fanny Melanny Zapata Quenta" initials="EMZQ" lastIdx="4" clrIdx="0">
    <p:extLst>
      <p:ext uri="{19B8F6BF-5375-455C-9EA6-DF929625EA0E}">
        <p15:presenceInfo xmlns:p15="http://schemas.microsoft.com/office/powerpoint/2012/main" userId="Estefanny Melanny Zapata Quen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9F051B"/>
    <a:srgbClr val="9D051B"/>
    <a:srgbClr val="7E0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9AE427AB-177B-4016-B105-DFD9021C2C91}" type="datetimeFigureOut">
              <a:rPr lang="es-PE" smtClean="0"/>
              <a:t>28/06/2024</a:t>
            </a:fld>
            <a:endParaRPr lang="es-PE"/>
          </a:p>
        </p:txBody>
      </p:sp>
      <p:sp>
        <p:nvSpPr>
          <p:cNvPr id="4" name="Marcador de pie de página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EB7F7340-C5ED-495D-93A5-E2863C71C75D}" type="slidenum">
              <a:rPr lang="es-PE" smtClean="0"/>
              <a:t>‹Nº›</a:t>
            </a:fld>
            <a:endParaRPr lang="es-PE"/>
          </a:p>
        </p:txBody>
      </p:sp>
    </p:spTree>
    <p:extLst>
      <p:ext uri="{BB962C8B-B14F-4D97-AF65-F5344CB8AC3E}">
        <p14:creationId xmlns:p14="http://schemas.microsoft.com/office/powerpoint/2010/main" val="2404437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2511FEF9-EB14-4081-AD4A-640C31EF4604}" type="datetimeFigureOut">
              <a:rPr lang="es-PE" smtClean="0"/>
              <a:t>28/06/2024</a:t>
            </a:fld>
            <a:endParaRPr lang="es-PE"/>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A569F3B9-F89C-40CF-86CE-2548BF683BF4}" type="slidenum">
              <a:rPr lang="es-PE" smtClean="0"/>
              <a:t>‹Nº›</a:t>
            </a:fld>
            <a:endParaRPr lang="es-PE"/>
          </a:p>
        </p:txBody>
      </p:sp>
    </p:spTree>
    <p:extLst>
      <p:ext uri="{BB962C8B-B14F-4D97-AF65-F5344CB8AC3E}">
        <p14:creationId xmlns:p14="http://schemas.microsoft.com/office/powerpoint/2010/main" val="165734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88DB6-BB7A-4E92-92A7-0A8AB582CEF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5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588DB6-BB7A-4E92-92A7-0A8AB582CEF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50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5796698F-0D91-4E3D-BF6A-CA0F1053B7DE}" type="datetimeFigureOut">
              <a:rPr lang="es-PE" smtClean="0"/>
              <a:t>28/06/2024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71713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796698F-0D91-4E3D-BF6A-CA0F1053B7DE}" type="datetimeFigureOut">
              <a:rPr lang="es-PE" smtClean="0"/>
              <a:t>28/06/2024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2645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796698F-0D91-4E3D-BF6A-CA0F1053B7DE}" type="datetimeFigureOut">
              <a:rPr lang="es-PE" smtClean="0"/>
              <a:t>28/06/2024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199898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9379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796698F-0D91-4E3D-BF6A-CA0F1053B7DE}" type="datetimeFigureOut">
              <a:rPr lang="es-PE" smtClean="0"/>
              <a:t>28/06/2024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347819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796698F-0D91-4E3D-BF6A-CA0F1053B7DE}" type="datetimeFigureOut">
              <a:rPr lang="es-PE" smtClean="0"/>
              <a:t>28/06/2024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268021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796698F-0D91-4E3D-BF6A-CA0F1053B7DE}" type="datetimeFigureOut">
              <a:rPr lang="es-PE" smtClean="0"/>
              <a:t>28/06/2024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246567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796698F-0D91-4E3D-BF6A-CA0F1053B7DE}" type="datetimeFigureOut">
              <a:rPr lang="es-PE" smtClean="0"/>
              <a:t>28/06/2024</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29010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796698F-0D91-4E3D-BF6A-CA0F1053B7DE}" type="datetimeFigureOut">
              <a:rPr lang="es-PE" smtClean="0"/>
              <a:t>28/06/2024</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400516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96698F-0D91-4E3D-BF6A-CA0F1053B7DE}" type="datetimeFigureOut">
              <a:rPr lang="es-PE" smtClean="0"/>
              <a:t>28/06/2024</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6527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796698F-0D91-4E3D-BF6A-CA0F1053B7DE}" type="datetimeFigureOut">
              <a:rPr lang="es-PE" smtClean="0"/>
              <a:t>28/06/2024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170473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796698F-0D91-4E3D-BF6A-CA0F1053B7DE}" type="datetimeFigureOut">
              <a:rPr lang="es-PE" smtClean="0"/>
              <a:t>28/06/2024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1E057A9-BBCB-42FE-8BB1-0EC4044724BE}" type="slidenum">
              <a:rPr lang="es-PE" smtClean="0"/>
              <a:t>‹Nº›</a:t>
            </a:fld>
            <a:endParaRPr lang="es-PE"/>
          </a:p>
        </p:txBody>
      </p:sp>
    </p:spTree>
    <p:extLst>
      <p:ext uri="{BB962C8B-B14F-4D97-AF65-F5344CB8AC3E}">
        <p14:creationId xmlns:p14="http://schemas.microsoft.com/office/powerpoint/2010/main" val="330542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6698F-0D91-4E3D-BF6A-CA0F1053B7DE}" type="datetimeFigureOut">
              <a:rPr lang="es-PE" smtClean="0"/>
              <a:t>28/06/2024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057A9-BBCB-42FE-8BB1-0EC4044724BE}" type="slidenum">
              <a:rPr lang="es-PE" smtClean="0"/>
              <a:t>‹Nº›</a:t>
            </a:fld>
            <a:endParaRPr lang="es-PE"/>
          </a:p>
        </p:txBody>
      </p:sp>
    </p:spTree>
    <p:extLst>
      <p:ext uri="{BB962C8B-B14F-4D97-AF65-F5344CB8AC3E}">
        <p14:creationId xmlns:p14="http://schemas.microsoft.com/office/powerpoint/2010/main" val="406839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4.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85DFE89-492B-4C7F-849B-946D0F29A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387"/>
            <a:ext cx="12192000" cy="6858000"/>
          </a:xfrm>
          <a:prstGeom prst="rect">
            <a:avLst/>
          </a:prstGeom>
        </p:spPr>
      </p:pic>
      <p:pic>
        <p:nvPicPr>
          <p:cNvPr id="8" name="Imagen 7"/>
          <p:cNvPicPr>
            <a:picLocks noChangeAspect="1"/>
          </p:cNvPicPr>
          <p:nvPr/>
        </p:nvPicPr>
        <p:blipFill>
          <a:blip r:embed="rId3"/>
          <a:stretch>
            <a:fillRect/>
          </a:stretch>
        </p:blipFill>
        <p:spPr>
          <a:xfrm flipV="1">
            <a:off x="0" y="6669024"/>
            <a:ext cx="12192000" cy="201167"/>
          </a:xfrm>
          <a:prstGeom prst="rect">
            <a:avLst/>
          </a:prstGeom>
        </p:spPr>
      </p:pic>
      <p:pic>
        <p:nvPicPr>
          <p:cNvPr id="9" name="Imagen 8">
            <a:extLst>
              <a:ext uri="{FF2B5EF4-FFF2-40B4-BE49-F238E27FC236}">
                <a16:creationId xmlns:a16="http://schemas.microsoft.com/office/drawing/2014/main" id="{8185CFCF-44A2-4AE1-B853-3519422122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497" t="77502" r="30735" b="8842"/>
          <a:stretch/>
        </p:blipFill>
        <p:spPr>
          <a:xfrm>
            <a:off x="1268407" y="3844450"/>
            <a:ext cx="3915178" cy="785612"/>
          </a:xfrm>
          <a:prstGeom prst="rect">
            <a:avLst/>
          </a:prstGeom>
        </p:spPr>
      </p:pic>
      <p:pic>
        <p:nvPicPr>
          <p:cNvPr id="3" name="Imagen 2">
            <a:extLst>
              <a:ext uri="{FF2B5EF4-FFF2-40B4-BE49-F238E27FC236}">
                <a16:creationId xmlns:a16="http://schemas.microsoft.com/office/drawing/2014/main" id="{2D7EE78E-32DB-E43C-6B40-48F20D4BF9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44" t="21282" r="14085" b="29238"/>
          <a:stretch/>
        </p:blipFill>
        <p:spPr>
          <a:xfrm>
            <a:off x="943915" y="245658"/>
            <a:ext cx="4564162" cy="3195533"/>
          </a:xfrm>
          <a:prstGeom prst="rect">
            <a:avLst/>
          </a:prstGeom>
        </p:spPr>
      </p:pic>
      <p:pic>
        <p:nvPicPr>
          <p:cNvPr id="5" name="Imagen 4" descr="NOTA DE PRENSA N.º 284-2023/RR.PP./GRM">
            <a:extLst>
              <a:ext uri="{FF2B5EF4-FFF2-40B4-BE49-F238E27FC236}">
                <a16:creationId xmlns:a16="http://schemas.microsoft.com/office/drawing/2014/main" id="{F6706EC5-3207-F37E-6864-4BC514EAA7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653143"/>
            <a:ext cx="5921829" cy="4898571"/>
          </a:xfrm>
          <a:prstGeom prst="rect">
            <a:avLst/>
          </a:prstGeom>
          <a:noFill/>
          <a:ln>
            <a:noFill/>
          </a:ln>
        </p:spPr>
      </p:pic>
    </p:spTree>
    <p:extLst>
      <p:ext uri="{BB962C8B-B14F-4D97-AF65-F5344CB8AC3E}">
        <p14:creationId xmlns:p14="http://schemas.microsoft.com/office/powerpoint/2010/main" val="253051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82" y="64740"/>
            <a:ext cx="12182818" cy="6845808"/>
          </a:xfrm>
        </p:spPr>
      </p:pic>
      <p:sp>
        <p:nvSpPr>
          <p:cNvPr id="14" name="Título 1">
            <a:extLst>
              <a:ext uri="{FF2B5EF4-FFF2-40B4-BE49-F238E27FC236}">
                <a16:creationId xmlns:a16="http://schemas.microsoft.com/office/drawing/2014/main" id="{3B3BE4D3-BEA1-4D72-8428-4729CFC59820}"/>
              </a:ext>
            </a:extLst>
          </p:cNvPr>
          <p:cNvSpPr>
            <a:spLocks noGrp="1"/>
          </p:cNvSpPr>
          <p:nvPr>
            <p:ph type="title"/>
          </p:nvPr>
        </p:nvSpPr>
        <p:spPr>
          <a:xfrm>
            <a:off x="335260" y="413620"/>
            <a:ext cx="7790719" cy="1470777"/>
          </a:xfrm>
        </p:spPr>
        <p:txBody>
          <a:bodyPr>
            <a:noAutofit/>
          </a:bodyPr>
          <a:lstStyle/>
          <a:p>
            <a:r>
              <a:rPr lang="es-PE" sz="2400" b="1" dirty="0">
                <a:latin typeface="Bahnschrift" panose="020B0502040204020203"/>
              </a:rPr>
              <a:t>ENCUENTRO DE ADULTOS MAYORES CON DANZAS DE LA REGION DE MOQUEGUA</a:t>
            </a:r>
          </a:p>
        </p:txBody>
      </p:sp>
      <p:sp>
        <p:nvSpPr>
          <p:cNvPr id="16" name="Rectángulo redondeado 15"/>
          <p:cNvSpPr/>
          <p:nvPr/>
        </p:nvSpPr>
        <p:spPr>
          <a:xfrm>
            <a:off x="593478" y="2918245"/>
            <a:ext cx="2368081" cy="50590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Logros Obtenidos</a:t>
            </a:r>
          </a:p>
        </p:txBody>
      </p:sp>
      <p:pic>
        <p:nvPicPr>
          <p:cNvPr id="23" name="Picture 2">
            <a:extLst>
              <a:ext uri="{FF2B5EF4-FFF2-40B4-BE49-F238E27FC236}">
                <a16:creationId xmlns:a16="http://schemas.microsoft.com/office/drawing/2014/main" id="{6D69EEE2-FFD7-92CD-E74D-32D7A5067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80" y="4341010"/>
            <a:ext cx="285160" cy="285160"/>
          </a:xfrm>
          <a:prstGeom prst="rect">
            <a:avLst/>
          </a:prstGeom>
          <a:noFill/>
          <a:extLst>
            <a:ext uri="{909E8E84-426E-40DD-AFC4-6F175D3DCCD1}">
              <a14:hiddenFill xmlns:a14="http://schemas.microsoft.com/office/drawing/2010/main">
                <a:solidFill>
                  <a:srgbClr val="FFFFFF"/>
                </a:solidFill>
              </a14:hiddenFill>
            </a:ext>
          </a:extLst>
        </p:spPr>
      </p:pic>
      <p:pic>
        <p:nvPicPr>
          <p:cNvPr id="29" name="Gráfico 61" descr="Perfil de mujer con relleno sólido">
            <a:extLst>
              <a:ext uri="{FF2B5EF4-FFF2-40B4-BE49-F238E27FC236}">
                <a16:creationId xmlns:a16="http://schemas.microsoft.com/office/drawing/2014/main" id="{E2D6C8B6-9B2C-3A58-D8D3-4E3AB254E05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42" y="3537584"/>
            <a:ext cx="516436" cy="516436"/>
          </a:xfrm>
          <a:prstGeom prst="rect">
            <a:avLst/>
          </a:prstGeom>
        </p:spPr>
      </p:pic>
      <p:sp>
        <p:nvSpPr>
          <p:cNvPr id="30" name="Rectángulo 29"/>
          <p:cNvSpPr/>
          <p:nvPr/>
        </p:nvSpPr>
        <p:spPr>
          <a:xfrm>
            <a:off x="771938" y="3550240"/>
            <a:ext cx="4461404" cy="584775"/>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b="1" dirty="0">
                <a:solidFill>
                  <a:prstClr val="black"/>
                </a:solidFill>
                <a:latin typeface="Bahnschrift" panose="020B0502040204020203" pitchFamily="34" charset="0"/>
              </a:rPr>
              <a:t>Participan 500 Adultas mayores de la Región de Moquegua  con danzas típicas.</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32" name="Rectángulo 31"/>
          <p:cNvSpPr/>
          <p:nvPr/>
        </p:nvSpPr>
        <p:spPr>
          <a:xfrm>
            <a:off x="248470" y="1735556"/>
            <a:ext cx="488920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s-ES" sz="1600" b="0" i="0" dirty="0">
                <a:solidFill>
                  <a:srgbClr val="202124"/>
                </a:solidFill>
                <a:effectLst/>
                <a:highlight>
                  <a:srgbClr val="FFFFFF"/>
                </a:highlight>
                <a:latin typeface="Google Sans"/>
              </a:rPr>
              <a:t>Las Danza son  espacios de ocio y sano esparcimiento a través del envejecimiento activo, recuperando la salud mental y corporal, además ser valorados y reconocidos por su familia, su comunidad y región</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BC905958-305A-4C17-B182-85B51F3AE3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pic>
        <p:nvPicPr>
          <p:cNvPr id="2" name="Imagen 1" descr="Moquegua: Más de 500 usuarias y usuarios de Pensión 65 participaron de  encuentro regional de Saberes Productivos - Noticias - Programa Nacional de  Asistencia Solidaria Pensión 65 - Plataforma del Estado Peruano">
            <a:extLst>
              <a:ext uri="{FF2B5EF4-FFF2-40B4-BE49-F238E27FC236}">
                <a16:creationId xmlns:a16="http://schemas.microsoft.com/office/drawing/2014/main" id="{1041F5C5-A6DF-1F4A-495F-A60F656A815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6097" y="1446194"/>
            <a:ext cx="5991421" cy="4493566"/>
          </a:xfrm>
          <a:prstGeom prst="rect">
            <a:avLst/>
          </a:prstGeom>
          <a:noFill/>
          <a:ln>
            <a:noFill/>
          </a:ln>
        </p:spPr>
      </p:pic>
      <p:sp>
        <p:nvSpPr>
          <p:cNvPr id="4" name="Rectángulo 3">
            <a:extLst>
              <a:ext uri="{FF2B5EF4-FFF2-40B4-BE49-F238E27FC236}">
                <a16:creationId xmlns:a16="http://schemas.microsoft.com/office/drawing/2014/main" id="{21C89C18-B048-799B-59B6-FEC5BB3BF3EF}"/>
              </a:ext>
            </a:extLst>
          </p:cNvPr>
          <p:cNvSpPr/>
          <p:nvPr/>
        </p:nvSpPr>
        <p:spPr>
          <a:xfrm>
            <a:off x="462369" y="4266066"/>
            <a:ext cx="4461404" cy="584775"/>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Bahnschrift" panose="020B0502040204020203" pitchFamily="34" charset="0"/>
              </a:rPr>
              <a:t>Se rescató danzas originarias de la región de Moquegua.</a:t>
            </a:r>
            <a:endParaRPr kumimoji="0" lang="es-PE" sz="160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352437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D27EC8-7C64-8907-A7FB-24B715CD8991}"/>
              </a:ext>
            </a:extLst>
          </p:cNvPr>
          <p:cNvSpPr>
            <a:spLocks noGrp="1"/>
          </p:cNvSpPr>
          <p:nvPr>
            <p:ph idx="1"/>
          </p:nvPr>
        </p:nvSpPr>
        <p:spPr>
          <a:xfrm>
            <a:off x="619539" y="3674304"/>
            <a:ext cx="10515600" cy="4351338"/>
          </a:xfrm>
        </p:spPr>
        <p:txBody>
          <a:bodyPr/>
          <a:lstStyle/>
          <a:p>
            <a:pPr marL="0" indent="0" algn="ctr">
              <a:buNone/>
            </a:pPr>
            <a:r>
              <a:rPr lang="es-ES" b="1" dirty="0">
                <a:solidFill>
                  <a:schemeClr val="tx1">
                    <a:lumMod val="95000"/>
                    <a:lumOff val="5000"/>
                  </a:schemeClr>
                </a:solidFill>
                <a:latin typeface="Bahnschrift" panose="020B0502040204020203" pitchFamily="34" charset="0"/>
              </a:rPr>
              <a:t>AVANCES DEL 2024</a:t>
            </a:r>
          </a:p>
          <a:p>
            <a:pPr marL="0" indent="0" algn="ctr">
              <a:buNone/>
            </a:pPr>
            <a:endParaRPr lang="es-ES" b="1" dirty="0">
              <a:solidFill>
                <a:schemeClr val="tx1">
                  <a:lumMod val="95000"/>
                  <a:lumOff val="5000"/>
                </a:schemeClr>
              </a:solidFill>
              <a:latin typeface="Bahnschrift" panose="020B0502040204020203" pitchFamily="34" charset="0"/>
            </a:endParaRPr>
          </a:p>
          <a:p>
            <a:pPr marL="0" indent="0" algn="ctr">
              <a:buNone/>
            </a:pPr>
            <a:r>
              <a:rPr lang="es-ES" b="1" dirty="0">
                <a:solidFill>
                  <a:schemeClr val="tx1">
                    <a:lumMod val="95000"/>
                    <a:lumOff val="5000"/>
                  </a:schemeClr>
                </a:solidFill>
                <a:latin typeface="Bahnschrift" panose="020B0502040204020203" pitchFamily="34" charset="0"/>
              </a:rPr>
              <a:t>ADULTOS MAYORES DE LA REGION DE MOQUEGUA</a:t>
            </a:r>
            <a:endParaRPr lang="en-US" dirty="0"/>
          </a:p>
        </p:txBody>
      </p:sp>
      <p:pic>
        <p:nvPicPr>
          <p:cNvPr id="4" name="Imagen 3">
            <a:extLst>
              <a:ext uri="{FF2B5EF4-FFF2-40B4-BE49-F238E27FC236}">
                <a16:creationId xmlns:a16="http://schemas.microsoft.com/office/drawing/2014/main" id="{924C29F3-BF88-C6D5-EFD2-AC31C41D86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44" t="21282" r="14085" b="29238"/>
          <a:stretch/>
        </p:blipFill>
        <p:spPr>
          <a:xfrm>
            <a:off x="3595258" y="0"/>
            <a:ext cx="4564162" cy="3195533"/>
          </a:xfrm>
          <a:prstGeom prst="rect">
            <a:avLst/>
          </a:prstGeom>
        </p:spPr>
      </p:pic>
    </p:spTree>
    <p:extLst>
      <p:ext uri="{BB962C8B-B14F-4D97-AF65-F5344CB8AC3E}">
        <p14:creationId xmlns:p14="http://schemas.microsoft.com/office/powerpoint/2010/main" val="393296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61;p7">
            <a:extLst>
              <a:ext uri="{FF2B5EF4-FFF2-40B4-BE49-F238E27FC236}">
                <a16:creationId xmlns:a16="http://schemas.microsoft.com/office/drawing/2014/main" id="{F3698366-34DA-4341-9541-135ACF8CA244}"/>
              </a:ext>
            </a:extLst>
          </p:cNvPr>
          <p:cNvSpPr txBox="1"/>
          <p:nvPr/>
        </p:nvSpPr>
        <p:spPr>
          <a:xfrm>
            <a:off x="127544" y="2593026"/>
            <a:ext cx="4409629" cy="45981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1600"/>
              </a:spcAft>
              <a:buNone/>
            </a:pPr>
            <a:r>
              <a:rPr lang="es-MX" sz="2800" b="1" dirty="0">
                <a:solidFill>
                  <a:srgbClr val="0000CC"/>
                </a:solidFill>
                <a:latin typeface="Arial"/>
                <a:ea typeface="Arial"/>
                <a:cs typeface="Arial"/>
                <a:sym typeface="Arial"/>
              </a:rPr>
              <a:t>18</a:t>
            </a:r>
            <a:endParaRPr sz="2800" b="1" i="0" u="none" strike="noStrike" cap="none" dirty="0">
              <a:solidFill>
                <a:srgbClr val="0000CC"/>
              </a:solidFill>
              <a:latin typeface="Arial"/>
              <a:ea typeface="Arial"/>
              <a:cs typeface="Arial"/>
              <a:sym typeface="Arial"/>
            </a:endParaRPr>
          </a:p>
        </p:txBody>
      </p:sp>
      <p:sp>
        <p:nvSpPr>
          <p:cNvPr id="21" name="Rectángulo 20">
            <a:extLst>
              <a:ext uri="{FF2B5EF4-FFF2-40B4-BE49-F238E27FC236}">
                <a16:creationId xmlns:a16="http://schemas.microsoft.com/office/drawing/2014/main" id="{8956FA5D-C3A5-4785-9F01-E4579359B7D3}"/>
              </a:ext>
            </a:extLst>
          </p:cNvPr>
          <p:cNvSpPr/>
          <p:nvPr/>
        </p:nvSpPr>
        <p:spPr>
          <a:xfrm>
            <a:off x="766649" y="218981"/>
            <a:ext cx="9232116" cy="400110"/>
          </a:xfrm>
          <a:prstGeom prst="rect">
            <a:avLst/>
          </a:prstGeom>
          <a:solidFill>
            <a:srgbClr val="C00000"/>
          </a:solidFill>
        </p:spPr>
        <p:txBody>
          <a:bodyPr wrap="square">
            <a:spAutoFit/>
          </a:bodyPr>
          <a:lstStyle/>
          <a:p>
            <a:pPr algn="just">
              <a:defRPr/>
            </a:pPr>
            <a:r>
              <a:rPr kumimoji="0" lang="es-MX" sz="2000" b="1" i="0" u="none" strike="noStrike" kern="1200" cap="none" spc="0" normalizeH="0" baseline="0" noProof="0" dirty="0">
                <a:ln>
                  <a:noFill/>
                </a:ln>
                <a:solidFill>
                  <a:schemeClr val="bg1"/>
                </a:solidFill>
                <a:effectLst/>
                <a:uLnTx/>
                <a:uFillTx/>
                <a:latin typeface="Bahnschrift" panose="020B0502040204020203" pitchFamily="34" charset="0"/>
                <a:ea typeface="+mn-ea"/>
                <a:cs typeface="+mn-cs"/>
              </a:rPr>
              <a:t>SE </a:t>
            </a:r>
            <a:r>
              <a:rPr kumimoji="0" lang="es-MX" b="1" i="0" u="none" strike="noStrike" kern="1200" cap="none" spc="0" normalizeH="0" baseline="0" noProof="0" dirty="0">
                <a:ln>
                  <a:noFill/>
                </a:ln>
                <a:solidFill>
                  <a:schemeClr val="bg1"/>
                </a:solidFill>
                <a:effectLst/>
                <a:uLnTx/>
                <a:uFillTx/>
                <a:latin typeface="Bahnschrift" panose="020B0502040204020203" pitchFamily="34" charset="0"/>
                <a:ea typeface="+mn-ea"/>
                <a:cs typeface="+mn-cs"/>
              </a:rPr>
              <a:t>INSTALÓ </a:t>
            </a:r>
            <a:r>
              <a:rPr lang="es-PE" b="1" dirty="0">
                <a:solidFill>
                  <a:schemeClr val="bg1"/>
                </a:solidFill>
                <a:latin typeface="Bahnschrift" panose="020B0502040204020203" pitchFamily="34" charset="0"/>
              </a:rPr>
              <a:t>MESA DE TRABAJO REGIONAL MULTISECTORIAL DEL ADULTO MAYOR</a:t>
            </a:r>
            <a:r>
              <a:rPr lang="es-PE" sz="2000" b="1" dirty="0">
                <a:solidFill>
                  <a:schemeClr val="bg1"/>
                </a:solidFill>
                <a:latin typeface="Bahnschrift" panose="020B0502040204020203" pitchFamily="34" charset="0"/>
              </a:rPr>
              <a:t>”, </a:t>
            </a:r>
            <a:endParaRPr lang="es-MX" sz="2000" b="1" dirty="0">
              <a:solidFill>
                <a:schemeClr val="bg1"/>
              </a:solidFill>
              <a:latin typeface="Bahnschrift" panose="020B0502040204020203" pitchFamily="34" charset="0"/>
            </a:endParaRPr>
          </a:p>
        </p:txBody>
      </p:sp>
      <p:sp>
        <p:nvSpPr>
          <p:cNvPr id="6" name="Google Shape;262;p7">
            <a:extLst>
              <a:ext uri="{FF2B5EF4-FFF2-40B4-BE49-F238E27FC236}">
                <a16:creationId xmlns:a16="http://schemas.microsoft.com/office/drawing/2014/main" id="{9D91B013-D2C0-40A2-9E23-0D23AA44FF00}"/>
              </a:ext>
            </a:extLst>
          </p:cNvPr>
          <p:cNvSpPr/>
          <p:nvPr/>
        </p:nvSpPr>
        <p:spPr>
          <a:xfrm>
            <a:off x="309003" y="1933746"/>
            <a:ext cx="2543447" cy="459819"/>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dirty="0">
                <a:solidFill>
                  <a:srgbClr val="FFFFFF"/>
                </a:solidFill>
                <a:latin typeface="Bahnschrift" panose="020B0502040204020203" pitchFamily="34" charset="0"/>
                <a:ea typeface="Arial"/>
                <a:cs typeface="Arial"/>
                <a:sym typeface="Arial"/>
              </a:rPr>
              <a:t>Principal logro obtenido</a:t>
            </a:r>
            <a:endParaRPr dirty="0">
              <a:latin typeface="Bahnschrift" panose="020B0502040204020203" pitchFamily="34" charset="0"/>
            </a:endParaRPr>
          </a:p>
        </p:txBody>
      </p:sp>
      <p:sp>
        <p:nvSpPr>
          <p:cNvPr id="7" name="Google Shape;266;p7">
            <a:extLst>
              <a:ext uri="{FF2B5EF4-FFF2-40B4-BE49-F238E27FC236}">
                <a16:creationId xmlns:a16="http://schemas.microsoft.com/office/drawing/2014/main" id="{8902E3B3-24CF-41A0-A3E8-A7F184EE09F3}"/>
              </a:ext>
            </a:extLst>
          </p:cNvPr>
          <p:cNvSpPr/>
          <p:nvPr/>
        </p:nvSpPr>
        <p:spPr>
          <a:xfrm>
            <a:off x="230510" y="813065"/>
            <a:ext cx="2543447" cy="41994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b="0" i="0" u="none" strike="noStrike" cap="none" dirty="0">
                <a:solidFill>
                  <a:srgbClr val="FFFFFF"/>
                </a:solidFill>
                <a:latin typeface="Bahnschrift" panose="020B0502040204020203" pitchFamily="34" charset="0"/>
                <a:ea typeface="Arial"/>
                <a:cs typeface="Arial"/>
                <a:sym typeface="Arial"/>
              </a:rPr>
              <a:t>Objetivo</a:t>
            </a:r>
            <a:endParaRPr sz="2400" b="0" i="0" u="none" strike="noStrike" cap="none" dirty="0">
              <a:solidFill>
                <a:srgbClr val="FFFFFF"/>
              </a:solidFill>
              <a:latin typeface="Bahnschrift" panose="020B0502040204020203" pitchFamily="34" charset="0"/>
              <a:ea typeface="Arial"/>
              <a:cs typeface="Arial"/>
              <a:sym typeface="Arial"/>
            </a:endParaRPr>
          </a:p>
        </p:txBody>
      </p:sp>
      <p:sp>
        <p:nvSpPr>
          <p:cNvPr id="9" name="Google Shape;263;p7">
            <a:extLst>
              <a:ext uri="{FF2B5EF4-FFF2-40B4-BE49-F238E27FC236}">
                <a16:creationId xmlns:a16="http://schemas.microsoft.com/office/drawing/2014/main" id="{E5DDC246-2A34-4287-BC84-BFFD2AAAC116}"/>
              </a:ext>
            </a:extLst>
          </p:cNvPr>
          <p:cNvSpPr txBox="1"/>
          <p:nvPr/>
        </p:nvSpPr>
        <p:spPr>
          <a:xfrm>
            <a:off x="300488" y="3252306"/>
            <a:ext cx="4925001" cy="1323399"/>
          </a:xfrm>
          <a:prstGeom prst="rect">
            <a:avLst/>
          </a:prstGeom>
          <a:noFill/>
          <a:ln>
            <a:noFill/>
          </a:ln>
        </p:spPr>
        <p:txBody>
          <a:bodyPr spcFirstLastPara="1" wrap="square" lIns="91425" tIns="45700" rIns="91425" bIns="45700" anchor="t" anchorCtr="0">
            <a:spAutoFit/>
          </a:bodyPr>
          <a:lstStyle/>
          <a:p>
            <a:pPr lvl="0" algn="just"/>
            <a:r>
              <a:rPr lang="es-MX" sz="1600" dirty="0">
                <a:latin typeface="Bahnschrift" panose="020B0502040204020203" pitchFamily="34" charset="0"/>
              </a:rPr>
              <a:t>Instituciones públicas y privadas participaron para la aprobación del Plan Operativo. Donde se encuentra contemplado el Fortalecimiento de saberes productivos, encuentro regional de adultos mayores y la cruzada por los adultos mayores.</a:t>
            </a:r>
            <a:endParaRPr sz="1600" b="1" dirty="0">
              <a:latin typeface="Bahnschrift" panose="020B0502040204020203" pitchFamily="34" charset="0"/>
            </a:endParaRPr>
          </a:p>
        </p:txBody>
      </p:sp>
      <p:sp>
        <p:nvSpPr>
          <p:cNvPr id="10" name="Google Shape;263;p7">
            <a:extLst>
              <a:ext uri="{FF2B5EF4-FFF2-40B4-BE49-F238E27FC236}">
                <a16:creationId xmlns:a16="http://schemas.microsoft.com/office/drawing/2014/main" id="{5B6FDE23-F62E-4763-B863-14B63330CA80}"/>
              </a:ext>
            </a:extLst>
          </p:cNvPr>
          <p:cNvSpPr txBox="1"/>
          <p:nvPr/>
        </p:nvSpPr>
        <p:spPr>
          <a:xfrm>
            <a:off x="51976" y="1529075"/>
            <a:ext cx="5443961" cy="338514"/>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es-MX" sz="1600" dirty="0">
                <a:latin typeface="Bahnschrift" panose="020B0502040204020203" pitchFamily="34" charset="0"/>
              </a:rPr>
              <a:t>Aprobar el plan Operativo Anual (POA).</a:t>
            </a:r>
            <a:endParaRPr sz="1600" b="1" dirty="0">
              <a:latin typeface="Bahnschrift" panose="020B0502040204020203" pitchFamily="34" charset="0"/>
            </a:endParaRPr>
          </a:p>
        </p:txBody>
      </p:sp>
      <p:pic>
        <p:nvPicPr>
          <p:cNvPr id="13" name="Imagen 12" descr="Un grupo de personas frente a un pastel&#10;&#10;Descripción generada automáticamente">
            <a:extLst>
              <a:ext uri="{FF2B5EF4-FFF2-40B4-BE49-F238E27FC236}">
                <a16:creationId xmlns:a16="http://schemas.microsoft.com/office/drawing/2014/main" id="{A814A785-5CAF-4057-4FE0-3473AEB87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896" y="947590"/>
            <a:ext cx="5739594" cy="4081610"/>
          </a:xfrm>
          <a:prstGeom prst="rect">
            <a:avLst/>
          </a:prstGeom>
        </p:spPr>
      </p:pic>
    </p:spTree>
    <p:extLst>
      <p:ext uri="{BB962C8B-B14F-4D97-AF65-F5344CB8AC3E}">
        <p14:creationId xmlns:p14="http://schemas.microsoft.com/office/powerpoint/2010/main" val="170588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8956FA5D-C3A5-4785-9F01-E4579359B7D3}"/>
              </a:ext>
            </a:extLst>
          </p:cNvPr>
          <p:cNvSpPr/>
          <p:nvPr/>
        </p:nvSpPr>
        <p:spPr>
          <a:xfrm>
            <a:off x="766649" y="218981"/>
            <a:ext cx="9232116" cy="400110"/>
          </a:xfrm>
          <a:prstGeom prst="rect">
            <a:avLst/>
          </a:prstGeom>
          <a:solidFill>
            <a:srgbClr val="C00000"/>
          </a:solidFill>
        </p:spPr>
        <p:txBody>
          <a:bodyPr wrap="square">
            <a:spAutoFit/>
          </a:bodyPr>
          <a:lstStyle/>
          <a:p>
            <a:pPr algn="just">
              <a:defRPr/>
            </a:pPr>
            <a:r>
              <a:rPr kumimoji="0" lang="es-MX" sz="2000" b="1" i="0" u="none" strike="noStrike" kern="1200" cap="none" spc="0" normalizeH="0" baseline="0" noProof="0" dirty="0">
                <a:ln>
                  <a:noFill/>
                </a:ln>
                <a:solidFill>
                  <a:schemeClr val="bg1"/>
                </a:solidFill>
                <a:effectLst/>
                <a:uLnTx/>
                <a:uFillTx/>
                <a:latin typeface="Bahnschrift" panose="020B0502040204020203" pitchFamily="34" charset="0"/>
                <a:ea typeface="+mn-ea"/>
                <a:cs typeface="+mn-cs"/>
              </a:rPr>
              <a:t>SE </a:t>
            </a:r>
            <a:r>
              <a:rPr kumimoji="0" lang="es-MX" b="1" i="0" u="none" strike="noStrike" kern="1200" cap="none" spc="0" normalizeH="0" baseline="0" noProof="0" dirty="0">
                <a:ln>
                  <a:noFill/>
                </a:ln>
                <a:solidFill>
                  <a:schemeClr val="bg1"/>
                </a:solidFill>
                <a:effectLst/>
                <a:uLnTx/>
                <a:uFillTx/>
                <a:latin typeface="Bahnschrift" panose="020B0502040204020203" pitchFamily="34" charset="0"/>
                <a:ea typeface="+mn-ea"/>
                <a:cs typeface="+mn-cs"/>
              </a:rPr>
              <a:t>INSTALÓ </a:t>
            </a:r>
            <a:r>
              <a:rPr lang="es-PE" b="1" dirty="0">
                <a:solidFill>
                  <a:schemeClr val="bg1"/>
                </a:solidFill>
                <a:latin typeface="Bahnschrift" panose="020B0502040204020203" pitchFamily="34" charset="0"/>
              </a:rPr>
              <a:t>MESA DE TRABAJO REGIONAL MULTISECTORIAL DEL ADULTO MAYOR</a:t>
            </a:r>
            <a:r>
              <a:rPr lang="es-PE" sz="2000" b="1" dirty="0">
                <a:solidFill>
                  <a:schemeClr val="bg1"/>
                </a:solidFill>
                <a:latin typeface="Bahnschrift" panose="020B0502040204020203" pitchFamily="34" charset="0"/>
              </a:rPr>
              <a:t>”, </a:t>
            </a:r>
            <a:endParaRPr lang="es-MX" sz="2000" b="1" dirty="0">
              <a:solidFill>
                <a:schemeClr val="bg1"/>
              </a:solidFill>
              <a:latin typeface="Bahnschrift" panose="020B0502040204020203" pitchFamily="34" charset="0"/>
            </a:endParaRPr>
          </a:p>
        </p:txBody>
      </p:sp>
      <p:sp>
        <p:nvSpPr>
          <p:cNvPr id="6" name="Google Shape;262;p7">
            <a:extLst>
              <a:ext uri="{FF2B5EF4-FFF2-40B4-BE49-F238E27FC236}">
                <a16:creationId xmlns:a16="http://schemas.microsoft.com/office/drawing/2014/main" id="{9D91B013-D2C0-40A2-9E23-0D23AA44FF00}"/>
              </a:ext>
            </a:extLst>
          </p:cNvPr>
          <p:cNvSpPr/>
          <p:nvPr/>
        </p:nvSpPr>
        <p:spPr>
          <a:xfrm>
            <a:off x="339557" y="4126531"/>
            <a:ext cx="2543447" cy="459819"/>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dirty="0">
                <a:solidFill>
                  <a:srgbClr val="FFFFFF"/>
                </a:solidFill>
                <a:latin typeface="Bahnschrift" panose="020B0502040204020203" pitchFamily="34" charset="0"/>
                <a:ea typeface="Arial"/>
                <a:cs typeface="Arial"/>
                <a:sym typeface="Arial"/>
              </a:rPr>
              <a:t>Principal logro obtenido</a:t>
            </a:r>
            <a:endParaRPr dirty="0">
              <a:latin typeface="Bahnschrift" panose="020B0502040204020203" pitchFamily="34" charset="0"/>
            </a:endParaRPr>
          </a:p>
        </p:txBody>
      </p:sp>
      <p:sp>
        <p:nvSpPr>
          <p:cNvPr id="7" name="Google Shape;266;p7">
            <a:extLst>
              <a:ext uri="{FF2B5EF4-FFF2-40B4-BE49-F238E27FC236}">
                <a16:creationId xmlns:a16="http://schemas.microsoft.com/office/drawing/2014/main" id="{8902E3B3-24CF-41A0-A3E8-A7F184EE09F3}"/>
              </a:ext>
            </a:extLst>
          </p:cNvPr>
          <p:cNvSpPr/>
          <p:nvPr/>
        </p:nvSpPr>
        <p:spPr>
          <a:xfrm>
            <a:off x="230510" y="813065"/>
            <a:ext cx="2543447" cy="41994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b="0" i="0" u="none" strike="noStrike" cap="none" dirty="0">
                <a:solidFill>
                  <a:srgbClr val="FFFFFF"/>
                </a:solidFill>
                <a:latin typeface="Bahnschrift" panose="020B0502040204020203" pitchFamily="34" charset="0"/>
                <a:ea typeface="Arial"/>
                <a:cs typeface="Arial"/>
                <a:sym typeface="Arial"/>
              </a:rPr>
              <a:t>Objetivo</a:t>
            </a:r>
            <a:endParaRPr sz="2400" b="0" i="0" u="none" strike="noStrike" cap="none" dirty="0">
              <a:solidFill>
                <a:srgbClr val="FFFFFF"/>
              </a:solidFill>
              <a:latin typeface="Bahnschrift" panose="020B0502040204020203" pitchFamily="34" charset="0"/>
              <a:ea typeface="Arial"/>
              <a:cs typeface="Arial"/>
              <a:sym typeface="Arial"/>
            </a:endParaRPr>
          </a:p>
        </p:txBody>
      </p:sp>
      <p:sp>
        <p:nvSpPr>
          <p:cNvPr id="10" name="Google Shape;263;p7">
            <a:extLst>
              <a:ext uri="{FF2B5EF4-FFF2-40B4-BE49-F238E27FC236}">
                <a16:creationId xmlns:a16="http://schemas.microsoft.com/office/drawing/2014/main" id="{5B6FDE23-F62E-4763-B863-14B63330CA80}"/>
              </a:ext>
            </a:extLst>
          </p:cNvPr>
          <p:cNvSpPr txBox="1"/>
          <p:nvPr/>
        </p:nvSpPr>
        <p:spPr>
          <a:xfrm>
            <a:off x="51976" y="1529075"/>
            <a:ext cx="5443961" cy="338514"/>
          </a:xfrm>
          <a:prstGeom prst="rect">
            <a:avLst/>
          </a:prstGeom>
          <a:noFill/>
          <a:ln>
            <a:noFill/>
          </a:ln>
        </p:spPr>
        <p:txBody>
          <a:bodyPr spcFirstLastPara="1" wrap="square" lIns="91425" tIns="45700" rIns="91425" bIns="45700" anchor="t" anchorCtr="0">
            <a:spAutoFit/>
          </a:bodyPr>
          <a:lstStyle/>
          <a:p>
            <a:pPr marL="285750" lvl="0" indent="-285750" algn="just">
              <a:buFont typeface="Arial" panose="020B0604020202020204" pitchFamily="34" charset="0"/>
              <a:buChar char="•"/>
            </a:pPr>
            <a:r>
              <a:rPr lang="es-MX" sz="1600" dirty="0">
                <a:latin typeface="Bahnschrift" panose="020B0502040204020203" pitchFamily="34" charset="0"/>
              </a:rPr>
              <a:t>Aprobar el plan Operativo Anual (POA).</a:t>
            </a:r>
            <a:endParaRPr sz="1600" b="1" dirty="0">
              <a:latin typeface="Bahnschrift" panose="020B0502040204020203" pitchFamily="34" charset="0"/>
            </a:endParaRPr>
          </a:p>
        </p:txBody>
      </p:sp>
      <p:graphicFrame>
        <p:nvGraphicFramePr>
          <p:cNvPr id="2" name="Tabla 1">
            <a:extLst>
              <a:ext uri="{FF2B5EF4-FFF2-40B4-BE49-F238E27FC236}">
                <a16:creationId xmlns:a16="http://schemas.microsoft.com/office/drawing/2014/main" id="{A2F95C40-F586-AADA-E30E-A5D50BC8AA95}"/>
              </a:ext>
            </a:extLst>
          </p:cNvPr>
          <p:cNvGraphicFramePr>
            <a:graphicFrameLocks noGrp="1"/>
          </p:cNvGraphicFramePr>
          <p:nvPr>
            <p:extLst>
              <p:ext uri="{D42A27DB-BD31-4B8C-83A1-F6EECF244321}">
                <p14:modId xmlns:p14="http://schemas.microsoft.com/office/powerpoint/2010/main" val="1901209422"/>
              </p:ext>
            </p:extLst>
          </p:nvPr>
        </p:nvGraphicFramePr>
        <p:xfrm>
          <a:off x="3170584" y="1867589"/>
          <a:ext cx="8438319" cy="4783903"/>
        </p:xfrm>
        <a:graphic>
          <a:graphicData uri="http://schemas.openxmlformats.org/drawingml/2006/table">
            <a:tbl>
              <a:tblPr>
                <a:tableStyleId>{5C22544A-7EE6-4342-B048-85BDC9FD1C3A}</a:tableStyleId>
              </a:tblPr>
              <a:tblGrid>
                <a:gridCol w="1222013">
                  <a:extLst>
                    <a:ext uri="{9D8B030D-6E8A-4147-A177-3AD203B41FA5}">
                      <a16:colId xmlns:a16="http://schemas.microsoft.com/office/drawing/2014/main" val="749857932"/>
                    </a:ext>
                  </a:extLst>
                </a:gridCol>
                <a:gridCol w="2534069">
                  <a:extLst>
                    <a:ext uri="{9D8B030D-6E8A-4147-A177-3AD203B41FA5}">
                      <a16:colId xmlns:a16="http://schemas.microsoft.com/office/drawing/2014/main" val="4243270656"/>
                    </a:ext>
                  </a:extLst>
                </a:gridCol>
                <a:gridCol w="2534069">
                  <a:extLst>
                    <a:ext uri="{9D8B030D-6E8A-4147-A177-3AD203B41FA5}">
                      <a16:colId xmlns:a16="http://schemas.microsoft.com/office/drawing/2014/main" val="2704860424"/>
                    </a:ext>
                  </a:extLst>
                </a:gridCol>
                <a:gridCol w="1222013">
                  <a:extLst>
                    <a:ext uri="{9D8B030D-6E8A-4147-A177-3AD203B41FA5}">
                      <a16:colId xmlns:a16="http://schemas.microsoft.com/office/drawing/2014/main" val="975794474"/>
                    </a:ext>
                  </a:extLst>
                </a:gridCol>
                <a:gridCol w="926155">
                  <a:extLst>
                    <a:ext uri="{9D8B030D-6E8A-4147-A177-3AD203B41FA5}">
                      <a16:colId xmlns:a16="http://schemas.microsoft.com/office/drawing/2014/main" val="334241054"/>
                    </a:ext>
                  </a:extLst>
                </a:gridCol>
              </a:tblGrid>
              <a:tr h="1673962">
                <a:tc rowSpan="4">
                  <a:txBody>
                    <a:bodyPr/>
                    <a:lstStyle/>
                    <a:p>
                      <a:pPr algn="ctr" fontAlgn="ctr"/>
                      <a:r>
                        <a:rPr lang="es-ES" sz="1400" u="none" strike="noStrike" dirty="0">
                          <a:effectLst/>
                        </a:rPr>
                        <a:t>DERECHOS DE LOS ADULTOS MAYORES Y BUEN TRATO</a:t>
                      </a:r>
                      <a:endParaRPr lang="es-ES" sz="1400" b="1" i="0" u="none" strike="noStrike" dirty="0">
                        <a:solidFill>
                          <a:srgbClr val="000000"/>
                        </a:solidFill>
                        <a:effectLst/>
                        <a:latin typeface="Arial" panose="020B0604020202020204" pitchFamily="34" charset="0"/>
                      </a:endParaRPr>
                    </a:p>
                  </a:txBody>
                  <a:tcPr marL="5254" marR="5254" marT="5254" marB="0" vert="vert270" anchor="ctr"/>
                </a:tc>
                <a:tc>
                  <a:txBody>
                    <a:bodyPr/>
                    <a:lstStyle/>
                    <a:p>
                      <a:pPr algn="ctr" fontAlgn="ctr"/>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l" fontAlgn="ctr"/>
                      <a:r>
                        <a:rPr lang="es-ES" sz="1400" u="none" strike="noStrike" dirty="0">
                          <a:effectLst/>
                        </a:rPr>
                        <a:t>Diseñar campañas comunitarias a la población adulta mayor mediante la atención, medica integral en los puestos de salud, reumatología, otorrinolaringología,  legal, psicológica y campañas de vacunación.</a:t>
                      </a:r>
                      <a:endParaRPr lang="es-E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ctr" fontAlgn="ctr"/>
                      <a:r>
                        <a:rPr lang="en-US" sz="1400" u="none" strike="noStrike">
                          <a:effectLst/>
                        </a:rPr>
                        <a:t>N° Campañas</a:t>
                      </a:r>
                      <a:endParaRPr lang="en-US" sz="1400" b="0" i="0" u="none" strike="noStrike">
                        <a:solidFill>
                          <a:srgbClr val="000000"/>
                        </a:solidFill>
                        <a:effectLst/>
                        <a:latin typeface="Arial" panose="020B0604020202020204" pitchFamily="34" charset="0"/>
                      </a:endParaRPr>
                    </a:p>
                  </a:txBody>
                  <a:tcPr marL="5254" marR="5254" marT="5254" marB="0" anchor="ctr"/>
                </a:tc>
                <a:tc>
                  <a:txBody>
                    <a:bodyPr/>
                    <a:lstStyle/>
                    <a:p>
                      <a:pPr algn="ctr" fontAlgn="b"/>
                      <a:r>
                        <a:rPr lang="en-US" sz="1400" u="none" strike="noStrike">
                          <a:effectLst/>
                        </a:rPr>
                        <a:t>2</a:t>
                      </a:r>
                      <a:endParaRPr lang="en-US" sz="1400" b="0" i="0" u="none" strike="noStrike">
                        <a:solidFill>
                          <a:srgbClr val="000000"/>
                        </a:solidFill>
                        <a:effectLst/>
                        <a:latin typeface="Arial" panose="020B0604020202020204" pitchFamily="34" charset="0"/>
                      </a:endParaRPr>
                    </a:p>
                  </a:txBody>
                  <a:tcPr marL="5254" marR="5254" marT="5254" marB="0" anchor="b"/>
                </a:tc>
                <a:extLst>
                  <a:ext uri="{0D108BD9-81ED-4DB2-BD59-A6C34878D82A}">
                    <a16:rowId xmlns:a16="http://schemas.microsoft.com/office/drawing/2014/main" val="863720247"/>
                  </a:ext>
                </a:extLst>
              </a:tr>
              <a:tr h="1488474">
                <a:tc vMerge="1">
                  <a:txBody>
                    <a:bodyPr/>
                    <a:lstStyle/>
                    <a:p>
                      <a:endParaRPr lang="en-US"/>
                    </a:p>
                  </a:txBody>
                  <a:tcPr/>
                </a:tc>
                <a:tc>
                  <a:txBody>
                    <a:bodyPr/>
                    <a:lstStyle/>
                    <a:p>
                      <a:pPr algn="ctr" fontAlgn="ctr"/>
                      <a:r>
                        <a:rPr lang="en-US" sz="1400" u="none" strike="noStrike" dirty="0">
                          <a:effectLst/>
                        </a:rPr>
                        <a:t>6</a:t>
                      </a:r>
                      <a:endParaRPr lang="en-U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l" fontAlgn="ctr"/>
                      <a:r>
                        <a:rPr lang="es-ES" sz="1400" u="none" strike="noStrike" dirty="0">
                          <a:effectLst/>
                        </a:rPr>
                        <a:t>Realizar fortalecimiento de capacidades a los CIAM sobre procedimientos para erradicar maltrato y abandono contra las personas adultas mayores a instituciones públicas y privadas (Normas sobre trato preferente)</a:t>
                      </a:r>
                      <a:endParaRPr lang="es-E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ctr" fontAlgn="ctr"/>
                      <a:r>
                        <a:rPr lang="en-US" sz="1400" u="none" strike="noStrike">
                          <a:effectLst/>
                        </a:rPr>
                        <a:t>N°  Fortalecimiento</a:t>
                      </a:r>
                      <a:endParaRPr lang="en-US" sz="1400" b="0" i="0" u="none" strike="noStrike">
                        <a:solidFill>
                          <a:srgbClr val="000000"/>
                        </a:solidFill>
                        <a:effectLst/>
                        <a:latin typeface="Arial" panose="020B0604020202020204" pitchFamily="34" charset="0"/>
                      </a:endParaRPr>
                    </a:p>
                  </a:txBody>
                  <a:tcPr marL="5254" marR="5254" marT="5254" marB="0" anchor="ctr"/>
                </a:tc>
                <a:tc>
                  <a:txBody>
                    <a:bodyPr/>
                    <a:lstStyle/>
                    <a:p>
                      <a:pPr algn="ctr" fontAlgn="b"/>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254" marR="5254" marT="5254" marB="0" anchor="b"/>
                </a:tc>
                <a:extLst>
                  <a:ext uri="{0D108BD9-81ED-4DB2-BD59-A6C34878D82A}">
                    <a16:rowId xmlns:a16="http://schemas.microsoft.com/office/drawing/2014/main" val="490642315"/>
                  </a:ext>
                </a:extLst>
              </a:tr>
              <a:tr h="455498">
                <a:tc vMerge="1">
                  <a:txBody>
                    <a:bodyPr/>
                    <a:lstStyle/>
                    <a:p>
                      <a:endParaRPr lang="en-US"/>
                    </a:p>
                  </a:txBody>
                  <a:tcPr/>
                </a:tc>
                <a:tc>
                  <a:txBody>
                    <a:bodyPr/>
                    <a:lstStyle/>
                    <a:p>
                      <a:pPr algn="ctr" fontAlgn="ctr"/>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l" fontAlgn="ctr"/>
                      <a:r>
                        <a:rPr lang="es-ES" sz="1400" u="none" strike="noStrike">
                          <a:effectLst/>
                        </a:rPr>
                        <a:t>Creación del Sistema de Alerta Social y protocolo</a:t>
                      </a:r>
                      <a:endParaRPr lang="es-ES" sz="1400" b="0" i="0" u="none" strike="noStrike">
                        <a:solidFill>
                          <a:srgbClr val="000000"/>
                        </a:solidFill>
                        <a:effectLst/>
                        <a:latin typeface="Arial" panose="020B0604020202020204" pitchFamily="34" charset="0"/>
                      </a:endParaRPr>
                    </a:p>
                  </a:txBody>
                  <a:tcPr marL="5254" marR="5254" marT="5254" marB="0" anchor="ctr"/>
                </a:tc>
                <a:tc>
                  <a:txBody>
                    <a:bodyPr/>
                    <a:lstStyle/>
                    <a:p>
                      <a:pPr algn="ctr" fontAlgn="ctr"/>
                      <a:r>
                        <a:rPr lang="es-ES" sz="1400" u="none" strike="noStrike">
                          <a:effectLst/>
                        </a:rPr>
                        <a:t>N° Creacion de un Protocolo </a:t>
                      </a:r>
                      <a:endParaRPr lang="es-ES" sz="1400" b="0" i="0" u="none" strike="noStrike">
                        <a:solidFill>
                          <a:srgbClr val="000000"/>
                        </a:solidFill>
                        <a:effectLst/>
                        <a:latin typeface="Arial" panose="020B0604020202020204" pitchFamily="34" charset="0"/>
                      </a:endParaRPr>
                    </a:p>
                  </a:txBody>
                  <a:tcPr marL="5254" marR="5254" marT="5254" marB="0" anchor="ctr"/>
                </a:tc>
                <a:tc>
                  <a:txBody>
                    <a:bodyPr/>
                    <a:lstStyle/>
                    <a:p>
                      <a:pPr algn="ctr" fontAlgn="b"/>
                      <a:r>
                        <a:rPr lang="en-US" sz="1400" u="none" strike="noStrike">
                          <a:effectLst/>
                        </a:rPr>
                        <a:t>1</a:t>
                      </a:r>
                      <a:endParaRPr lang="en-US" sz="1400" b="0" i="0" u="none" strike="noStrike">
                        <a:solidFill>
                          <a:srgbClr val="000000"/>
                        </a:solidFill>
                        <a:effectLst/>
                        <a:latin typeface="Arial" panose="020B0604020202020204" pitchFamily="34" charset="0"/>
                      </a:endParaRPr>
                    </a:p>
                  </a:txBody>
                  <a:tcPr marL="5254" marR="5254" marT="5254" marB="0" anchor="b"/>
                </a:tc>
                <a:extLst>
                  <a:ext uri="{0D108BD9-81ED-4DB2-BD59-A6C34878D82A}">
                    <a16:rowId xmlns:a16="http://schemas.microsoft.com/office/drawing/2014/main" val="3185132624"/>
                  </a:ext>
                </a:extLst>
              </a:tr>
              <a:tr h="1117497">
                <a:tc vMerge="1">
                  <a:txBody>
                    <a:bodyPr/>
                    <a:lstStyle/>
                    <a:p>
                      <a:endParaRPr lang="en-US"/>
                    </a:p>
                  </a:txBody>
                  <a:tcPr/>
                </a:tc>
                <a:tc>
                  <a:txBody>
                    <a:bodyPr/>
                    <a:lstStyle/>
                    <a:p>
                      <a:pPr algn="ctr" fontAlgn="ctr"/>
                      <a:r>
                        <a:rPr lang="en-US" sz="1400" u="none" strike="noStrike">
                          <a:effectLst/>
                        </a:rPr>
                        <a:t>8</a:t>
                      </a:r>
                      <a:endParaRPr lang="en-US" sz="1400" b="0" i="0" u="none" strike="noStrike">
                        <a:solidFill>
                          <a:srgbClr val="000000"/>
                        </a:solidFill>
                        <a:effectLst/>
                        <a:latin typeface="Arial" panose="020B0604020202020204" pitchFamily="34" charset="0"/>
                      </a:endParaRPr>
                    </a:p>
                  </a:txBody>
                  <a:tcPr marL="5254" marR="5254" marT="5254" marB="0" anchor="ctr"/>
                </a:tc>
                <a:tc>
                  <a:txBody>
                    <a:bodyPr/>
                    <a:lstStyle/>
                    <a:p>
                      <a:pPr algn="l" fontAlgn="ctr"/>
                      <a:r>
                        <a:rPr lang="es-ES" sz="1400" u="none" strike="noStrike" dirty="0">
                          <a:effectLst/>
                        </a:rPr>
                        <a:t>Realizar campañas con instituciones públicas o privadas para brindar asesoría legal, atención psicológica gratuitas para las personas adultas mayores.</a:t>
                      </a:r>
                      <a:endParaRPr lang="es-ES" sz="1400" b="0" i="0" u="none" strike="noStrike" dirty="0">
                        <a:solidFill>
                          <a:srgbClr val="000000"/>
                        </a:solidFill>
                        <a:effectLst/>
                        <a:latin typeface="Arial" panose="020B0604020202020204" pitchFamily="34" charset="0"/>
                      </a:endParaRPr>
                    </a:p>
                  </a:txBody>
                  <a:tcPr marL="5254" marR="5254" marT="5254" marB="0" anchor="ctr"/>
                </a:tc>
                <a:tc>
                  <a:txBody>
                    <a:bodyPr/>
                    <a:lstStyle/>
                    <a:p>
                      <a:pPr algn="ctr" fontAlgn="ctr"/>
                      <a:r>
                        <a:rPr lang="en-US" sz="1400" u="none" strike="noStrike">
                          <a:effectLst/>
                        </a:rPr>
                        <a:t>N° de Campañas</a:t>
                      </a:r>
                      <a:endParaRPr lang="en-US" sz="1400" b="0" i="0" u="none" strike="noStrike">
                        <a:solidFill>
                          <a:srgbClr val="000000"/>
                        </a:solidFill>
                        <a:effectLst/>
                        <a:latin typeface="Arial" panose="020B0604020202020204" pitchFamily="34" charset="0"/>
                      </a:endParaRPr>
                    </a:p>
                  </a:txBody>
                  <a:tcPr marL="5254" marR="5254" marT="5254" marB="0" anchor="ctr"/>
                </a:tc>
                <a:tc>
                  <a:txBody>
                    <a:bodyPr/>
                    <a:lstStyle/>
                    <a:p>
                      <a:pPr algn="ctr" fontAlgn="b"/>
                      <a:r>
                        <a:rPr lang="en-US" sz="1400" u="none" strike="noStrike" dirty="0">
                          <a:effectLst/>
                        </a:rPr>
                        <a:t>1</a:t>
                      </a:r>
                      <a:endParaRPr lang="en-US" sz="1400" b="0" i="0" u="none" strike="noStrike" dirty="0">
                        <a:solidFill>
                          <a:srgbClr val="000000"/>
                        </a:solidFill>
                        <a:effectLst/>
                        <a:latin typeface="Arial" panose="020B0604020202020204" pitchFamily="34" charset="0"/>
                      </a:endParaRPr>
                    </a:p>
                  </a:txBody>
                  <a:tcPr marL="5254" marR="5254" marT="5254" marB="0" anchor="b"/>
                </a:tc>
                <a:extLst>
                  <a:ext uri="{0D108BD9-81ED-4DB2-BD59-A6C34878D82A}">
                    <a16:rowId xmlns:a16="http://schemas.microsoft.com/office/drawing/2014/main" val="3005895608"/>
                  </a:ext>
                </a:extLst>
              </a:tr>
            </a:tbl>
          </a:graphicData>
        </a:graphic>
      </p:graphicFrame>
    </p:spTree>
    <p:extLst>
      <p:ext uri="{BB962C8B-B14F-4D97-AF65-F5344CB8AC3E}">
        <p14:creationId xmlns:p14="http://schemas.microsoft.com/office/powerpoint/2010/main" val="359419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61;p7">
            <a:extLst>
              <a:ext uri="{FF2B5EF4-FFF2-40B4-BE49-F238E27FC236}">
                <a16:creationId xmlns:a16="http://schemas.microsoft.com/office/drawing/2014/main" id="{F3698366-34DA-4341-9541-135ACF8CA244}"/>
              </a:ext>
            </a:extLst>
          </p:cNvPr>
          <p:cNvSpPr txBox="1"/>
          <p:nvPr/>
        </p:nvSpPr>
        <p:spPr>
          <a:xfrm>
            <a:off x="170301" y="3429182"/>
            <a:ext cx="4409629" cy="45981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1600"/>
              </a:spcAft>
              <a:buNone/>
            </a:pPr>
            <a:r>
              <a:rPr lang="es-MX" sz="2800" b="1" i="0" u="none" strike="noStrike" cap="none" dirty="0">
                <a:solidFill>
                  <a:srgbClr val="0000CC"/>
                </a:solidFill>
                <a:latin typeface="Arial"/>
                <a:ea typeface="Arial"/>
                <a:cs typeface="Arial"/>
                <a:sym typeface="Arial"/>
              </a:rPr>
              <a:t>500</a:t>
            </a:r>
            <a:endParaRPr sz="2800" b="1" i="0" u="none" strike="noStrike" cap="none" dirty="0">
              <a:solidFill>
                <a:srgbClr val="0000CC"/>
              </a:solidFill>
              <a:latin typeface="Arial"/>
              <a:ea typeface="Arial"/>
              <a:cs typeface="Arial"/>
              <a:sym typeface="Arial"/>
            </a:endParaRPr>
          </a:p>
        </p:txBody>
      </p:sp>
      <p:sp>
        <p:nvSpPr>
          <p:cNvPr id="21" name="Rectángulo 20">
            <a:extLst>
              <a:ext uri="{FF2B5EF4-FFF2-40B4-BE49-F238E27FC236}">
                <a16:creationId xmlns:a16="http://schemas.microsoft.com/office/drawing/2014/main" id="{8956FA5D-C3A5-4785-9F01-E4579359B7D3}"/>
              </a:ext>
            </a:extLst>
          </p:cNvPr>
          <p:cNvSpPr/>
          <p:nvPr/>
        </p:nvSpPr>
        <p:spPr>
          <a:xfrm>
            <a:off x="170301" y="578258"/>
            <a:ext cx="5443961" cy="400110"/>
          </a:xfrm>
          <a:prstGeom prst="rect">
            <a:avLst/>
          </a:prstGeom>
          <a:solidFill>
            <a:srgbClr val="C00000"/>
          </a:solidFill>
        </p:spPr>
        <p:txBody>
          <a:bodyPr wrap="square">
            <a:spAutoFit/>
          </a:bodyPr>
          <a:lstStyle/>
          <a:p>
            <a:pPr algn="just">
              <a:defRPr/>
            </a:pPr>
            <a:r>
              <a:rPr lang="es-MX" sz="2000" b="1" dirty="0">
                <a:solidFill>
                  <a:schemeClr val="bg1"/>
                </a:solidFill>
                <a:effectLst/>
                <a:latin typeface="Bahnschrift" panose="020B0502040204020203" pitchFamily="34" charset="0"/>
                <a:ea typeface="Times New Roman" panose="02020603050405020304" pitchFamily="18" charset="0"/>
              </a:rPr>
              <a:t>ARTICULACION DE ALIADOS ESTRATEGICOS</a:t>
            </a:r>
            <a:endParaRPr lang="es-MX" sz="2000" dirty="0">
              <a:solidFill>
                <a:schemeClr val="bg1"/>
              </a:solidFill>
              <a:latin typeface="Bahnschrift" panose="020B0502040204020203" pitchFamily="34" charset="0"/>
            </a:endParaRPr>
          </a:p>
        </p:txBody>
      </p:sp>
      <p:sp>
        <p:nvSpPr>
          <p:cNvPr id="6" name="Google Shape;262;p7">
            <a:extLst>
              <a:ext uri="{FF2B5EF4-FFF2-40B4-BE49-F238E27FC236}">
                <a16:creationId xmlns:a16="http://schemas.microsoft.com/office/drawing/2014/main" id="{9D91B013-D2C0-40A2-9E23-0D23AA44FF00}"/>
              </a:ext>
            </a:extLst>
          </p:cNvPr>
          <p:cNvSpPr/>
          <p:nvPr/>
        </p:nvSpPr>
        <p:spPr>
          <a:xfrm>
            <a:off x="170301" y="2712483"/>
            <a:ext cx="2543447" cy="584735"/>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600" b="0" i="0" u="none" strike="noStrike" cap="none" dirty="0">
                <a:solidFill>
                  <a:srgbClr val="FFFFFF"/>
                </a:solidFill>
                <a:latin typeface="Bahnschrift" panose="020B0502040204020203" pitchFamily="34" charset="0"/>
                <a:ea typeface="Arial"/>
                <a:cs typeface="Arial"/>
                <a:sym typeface="Arial"/>
              </a:rPr>
              <a:t>Principal logro obtenido</a:t>
            </a:r>
            <a:endParaRPr dirty="0">
              <a:latin typeface="Bahnschrift" panose="020B0502040204020203" pitchFamily="34" charset="0"/>
            </a:endParaRPr>
          </a:p>
        </p:txBody>
      </p:sp>
      <p:sp>
        <p:nvSpPr>
          <p:cNvPr id="7" name="Google Shape;266;p7">
            <a:extLst>
              <a:ext uri="{FF2B5EF4-FFF2-40B4-BE49-F238E27FC236}">
                <a16:creationId xmlns:a16="http://schemas.microsoft.com/office/drawing/2014/main" id="{8902E3B3-24CF-41A0-A3E8-A7F184EE09F3}"/>
              </a:ext>
            </a:extLst>
          </p:cNvPr>
          <p:cNvSpPr/>
          <p:nvPr/>
        </p:nvSpPr>
        <p:spPr>
          <a:xfrm>
            <a:off x="170301" y="1311157"/>
            <a:ext cx="2543447" cy="41994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b="0" i="0" u="none" strike="noStrike" cap="none" dirty="0">
                <a:solidFill>
                  <a:srgbClr val="FFFFFF"/>
                </a:solidFill>
                <a:latin typeface="Bahnschrift" panose="020B0502040204020203" pitchFamily="34" charset="0"/>
                <a:ea typeface="Arial"/>
                <a:cs typeface="Arial"/>
                <a:sym typeface="Arial"/>
              </a:rPr>
              <a:t>Objetivo</a:t>
            </a:r>
            <a:endParaRPr sz="2400" b="0" i="0" u="none" strike="noStrike" cap="none" dirty="0">
              <a:solidFill>
                <a:srgbClr val="FFFFFF"/>
              </a:solidFill>
              <a:latin typeface="Bahnschrift" panose="020B0502040204020203" pitchFamily="34" charset="0"/>
              <a:ea typeface="Arial"/>
              <a:cs typeface="Arial"/>
              <a:sym typeface="Arial"/>
            </a:endParaRPr>
          </a:p>
        </p:txBody>
      </p:sp>
      <p:sp>
        <p:nvSpPr>
          <p:cNvPr id="9" name="Google Shape;263;p7">
            <a:extLst>
              <a:ext uri="{FF2B5EF4-FFF2-40B4-BE49-F238E27FC236}">
                <a16:creationId xmlns:a16="http://schemas.microsoft.com/office/drawing/2014/main" id="{E5DDC246-2A34-4287-BC84-BFFD2AAAC116}"/>
              </a:ext>
            </a:extLst>
          </p:cNvPr>
          <p:cNvSpPr txBox="1"/>
          <p:nvPr/>
        </p:nvSpPr>
        <p:spPr>
          <a:xfrm>
            <a:off x="170301" y="4095751"/>
            <a:ext cx="5792190" cy="830956"/>
          </a:xfrm>
          <a:prstGeom prst="rect">
            <a:avLst/>
          </a:prstGeom>
          <a:noFill/>
          <a:ln>
            <a:noFill/>
          </a:ln>
        </p:spPr>
        <p:txBody>
          <a:bodyPr spcFirstLastPara="1" wrap="square" lIns="91425" tIns="45700" rIns="91425" bIns="45700" anchor="t" anchorCtr="0">
            <a:spAutoFit/>
          </a:bodyPr>
          <a:lstStyle/>
          <a:p>
            <a:pPr lvl="0" algn="just"/>
            <a:r>
              <a:rPr lang="es-MX" sz="1600" dirty="0">
                <a:latin typeface="Bahnschrift" panose="020B0502040204020203" pitchFamily="34" charset="0"/>
              </a:rPr>
              <a:t>Se logro la entrega de recursos hidrobiológicos (pescado), a fin de mejorar su canasta básica y por ende la mejor calidad de vida y la cruzada por los adultos mayores.</a:t>
            </a:r>
            <a:endParaRPr sz="1600" b="1" dirty="0">
              <a:latin typeface="Bahnschrift" panose="020B0502040204020203" pitchFamily="34" charset="0"/>
            </a:endParaRPr>
          </a:p>
        </p:txBody>
      </p:sp>
      <p:sp>
        <p:nvSpPr>
          <p:cNvPr id="10" name="Google Shape;263;p7">
            <a:extLst>
              <a:ext uri="{FF2B5EF4-FFF2-40B4-BE49-F238E27FC236}">
                <a16:creationId xmlns:a16="http://schemas.microsoft.com/office/drawing/2014/main" id="{5B6FDE23-F62E-4763-B863-14B63330CA80}"/>
              </a:ext>
            </a:extLst>
          </p:cNvPr>
          <p:cNvSpPr txBox="1"/>
          <p:nvPr/>
        </p:nvSpPr>
        <p:spPr>
          <a:xfrm>
            <a:off x="49894" y="1863064"/>
            <a:ext cx="7623115" cy="584735"/>
          </a:xfrm>
          <a:prstGeom prst="rect">
            <a:avLst/>
          </a:prstGeom>
          <a:noFill/>
          <a:ln>
            <a:noFill/>
          </a:ln>
        </p:spPr>
        <p:txBody>
          <a:bodyPr spcFirstLastPara="1" wrap="square" lIns="91425" tIns="45700" rIns="91425" bIns="45700" anchor="t" anchorCtr="0">
            <a:spAutoFit/>
          </a:bodyPr>
          <a:lstStyle/>
          <a:p>
            <a:pPr lvl="0" algn="just"/>
            <a:r>
              <a:rPr lang="es-ES" sz="1600" b="0" i="0" dirty="0">
                <a:solidFill>
                  <a:srgbClr val="212529"/>
                </a:solidFill>
                <a:effectLst/>
                <a:highlight>
                  <a:srgbClr val="FFFFFF"/>
                </a:highlight>
                <a:latin typeface="Open Sans" panose="020B0606030504020204" pitchFamily="34" charset="0"/>
              </a:rPr>
              <a:t>El Gobierno Regional participó de la entrega de bienes de ayuda humanitaria complementaria</a:t>
            </a:r>
            <a:endParaRPr sz="1600" b="1" dirty="0">
              <a:latin typeface="Bahnschrift" panose="020B0502040204020203" pitchFamily="34" charset="0"/>
            </a:endParaRPr>
          </a:p>
        </p:txBody>
      </p:sp>
      <p:pic>
        <p:nvPicPr>
          <p:cNvPr id="24" name="Imagen 23" descr="Un grupo de personas de pie&#10;&#10;Descripción generada automáticamente">
            <a:extLst>
              <a:ext uri="{FF2B5EF4-FFF2-40B4-BE49-F238E27FC236}">
                <a16:creationId xmlns:a16="http://schemas.microsoft.com/office/drawing/2014/main" id="{AB785B92-67A5-41DD-804D-2821EA26A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3009" y="0"/>
            <a:ext cx="4277660" cy="3046343"/>
          </a:xfrm>
          <a:prstGeom prst="rect">
            <a:avLst/>
          </a:prstGeom>
        </p:spPr>
      </p:pic>
      <p:sp>
        <p:nvSpPr>
          <p:cNvPr id="2" name="Google Shape;263;p7">
            <a:extLst>
              <a:ext uri="{FF2B5EF4-FFF2-40B4-BE49-F238E27FC236}">
                <a16:creationId xmlns:a16="http://schemas.microsoft.com/office/drawing/2014/main" id="{619BAA6D-B66B-4BC0-C9D6-0638DD52C1E0}"/>
              </a:ext>
            </a:extLst>
          </p:cNvPr>
          <p:cNvSpPr txBox="1"/>
          <p:nvPr/>
        </p:nvSpPr>
        <p:spPr>
          <a:xfrm>
            <a:off x="170301" y="5400387"/>
            <a:ext cx="5792190" cy="584735"/>
          </a:xfrm>
          <a:prstGeom prst="rect">
            <a:avLst/>
          </a:prstGeom>
          <a:noFill/>
          <a:ln>
            <a:noFill/>
          </a:ln>
        </p:spPr>
        <p:txBody>
          <a:bodyPr spcFirstLastPara="1" wrap="square" lIns="91425" tIns="45700" rIns="91425" bIns="45700" anchor="t" anchorCtr="0">
            <a:spAutoFit/>
          </a:bodyPr>
          <a:lstStyle/>
          <a:p>
            <a:pPr lvl="0" algn="just"/>
            <a:r>
              <a:rPr lang="es-MX" sz="1600" dirty="0">
                <a:latin typeface="Bahnschrift" panose="020B0502040204020203" pitchFamily="34" charset="0"/>
              </a:rPr>
              <a:t>Se logro la entrega de canasta de alimentos básicos  de primera necesidad a fin de mejorar su alimentación.</a:t>
            </a:r>
            <a:endParaRPr sz="1600" b="1" dirty="0">
              <a:latin typeface="Bahnschrift" panose="020B0502040204020203" pitchFamily="34" charset="0"/>
            </a:endParaRPr>
          </a:p>
        </p:txBody>
      </p:sp>
      <p:pic>
        <p:nvPicPr>
          <p:cNvPr id="3" name="Imagen 2" descr="Imagen que contiene pasto, persona, tabla, mujer&#10;&#10;Descripción generada automáticamente">
            <a:extLst>
              <a:ext uri="{FF2B5EF4-FFF2-40B4-BE49-F238E27FC236}">
                <a16:creationId xmlns:a16="http://schemas.microsoft.com/office/drawing/2014/main" id="{B682F84A-9F41-4F28-2B9F-959008A1B21C}"/>
              </a:ext>
            </a:extLst>
          </p:cNvPr>
          <p:cNvPicPr>
            <a:picLocks noChangeAspect="1"/>
          </p:cNvPicPr>
          <p:nvPr/>
        </p:nvPicPr>
        <p:blipFill rotWithShape="1">
          <a:blip r:embed="rId3">
            <a:extLst>
              <a:ext uri="{28A0092B-C50C-407E-A947-70E740481C1C}">
                <a14:useLocalDpi xmlns:a14="http://schemas.microsoft.com/office/drawing/2010/main" val="0"/>
              </a:ext>
            </a:extLst>
          </a:blip>
          <a:srcRect t="10571" b="17747"/>
          <a:stretch/>
        </p:blipFill>
        <p:spPr bwMode="auto">
          <a:xfrm>
            <a:off x="6411181" y="2931837"/>
            <a:ext cx="3627341" cy="42418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802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F228833-6F7B-E827-141F-F033552C24C6}"/>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indent="0" algn="ctr">
              <a:lnSpc>
                <a:spcPct val="90000"/>
              </a:lnSpc>
              <a:spcBef>
                <a:spcPct val="0"/>
              </a:spcBef>
              <a:spcAft>
                <a:spcPts val="600"/>
              </a:spcAft>
            </a:pPr>
            <a:r>
              <a:rPr lang="en-US" sz="2600" b="1" kern="1200" dirty="0">
                <a:solidFill>
                  <a:srgbClr val="FFFFFF"/>
                </a:solidFill>
                <a:latin typeface="+mj-lt"/>
                <a:ea typeface="+mj-ea"/>
                <a:cs typeface="+mj-cs"/>
              </a:rPr>
              <a:t>ADUTOS MAYORES 2023 - 2030</a:t>
            </a:r>
          </a:p>
        </p:txBody>
      </p:sp>
      <p:pic>
        <p:nvPicPr>
          <p:cNvPr id="4" name="Imagen 3">
            <a:extLst>
              <a:ext uri="{FF2B5EF4-FFF2-40B4-BE49-F238E27FC236}">
                <a16:creationId xmlns:a16="http://schemas.microsoft.com/office/drawing/2014/main" id="{B9BED173-A786-DA0A-E7E6-9FC2EC9F7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44" t="21282" r="14085" b="29238"/>
          <a:stretch/>
        </p:blipFill>
        <p:spPr>
          <a:xfrm>
            <a:off x="4091366" y="961813"/>
            <a:ext cx="7082666" cy="3821826"/>
          </a:xfrm>
          <a:prstGeom prst="rect">
            <a:avLst/>
          </a:prstGeom>
        </p:spPr>
      </p:pic>
      <p:sp>
        <p:nvSpPr>
          <p:cNvPr id="3" name="CuadroTexto 2">
            <a:extLst>
              <a:ext uri="{FF2B5EF4-FFF2-40B4-BE49-F238E27FC236}">
                <a16:creationId xmlns:a16="http://schemas.microsoft.com/office/drawing/2014/main" id="{4BC94536-25E2-CCE4-0AC7-C745974CB79B}"/>
              </a:ext>
            </a:extLst>
          </p:cNvPr>
          <p:cNvSpPr txBox="1"/>
          <p:nvPr/>
        </p:nvSpPr>
        <p:spPr>
          <a:xfrm>
            <a:off x="3476210" y="4884290"/>
            <a:ext cx="6097656" cy="523220"/>
          </a:xfrm>
          <a:prstGeom prst="rect">
            <a:avLst/>
          </a:prstGeom>
          <a:noFill/>
        </p:spPr>
        <p:txBody>
          <a:bodyPr wrap="square">
            <a:spAutoFit/>
          </a:bodyPr>
          <a:lstStyle/>
          <a:p>
            <a:pPr marL="0" indent="0" algn="ctr">
              <a:buNone/>
            </a:pPr>
            <a:r>
              <a:rPr lang="es-ES" sz="2800" b="1" dirty="0">
                <a:solidFill>
                  <a:schemeClr val="tx1">
                    <a:lumMod val="95000"/>
                    <a:lumOff val="5000"/>
                  </a:schemeClr>
                </a:solidFill>
                <a:latin typeface="Bahnschrift" panose="020B0502040204020203" pitchFamily="34" charset="0"/>
              </a:rPr>
              <a:t>PROYECCCION FUTURA </a:t>
            </a:r>
          </a:p>
        </p:txBody>
      </p:sp>
    </p:spTree>
    <p:extLst>
      <p:ext uri="{BB962C8B-B14F-4D97-AF65-F5344CB8AC3E}">
        <p14:creationId xmlns:p14="http://schemas.microsoft.com/office/powerpoint/2010/main" val="199464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F228833-6F7B-E827-141F-F033552C24C6}"/>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indent="0" algn="ctr">
              <a:lnSpc>
                <a:spcPct val="90000"/>
              </a:lnSpc>
              <a:spcBef>
                <a:spcPct val="0"/>
              </a:spcBef>
              <a:spcAft>
                <a:spcPts val="600"/>
              </a:spcAft>
            </a:pPr>
            <a:r>
              <a:rPr lang="en-US" sz="2600" b="1" kern="1200" dirty="0">
                <a:solidFill>
                  <a:srgbClr val="FFFFFF"/>
                </a:solidFill>
                <a:latin typeface="+mj-lt"/>
                <a:ea typeface="+mj-ea"/>
                <a:cs typeface="+mj-cs"/>
              </a:rPr>
              <a:t>ADUTOS MAYORES 2023 - 2030</a:t>
            </a:r>
          </a:p>
        </p:txBody>
      </p:sp>
      <p:pic>
        <p:nvPicPr>
          <p:cNvPr id="4" name="Imagen 3">
            <a:extLst>
              <a:ext uri="{FF2B5EF4-FFF2-40B4-BE49-F238E27FC236}">
                <a16:creationId xmlns:a16="http://schemas.microsoft.com/office/drawing/2014/main" id="{B9BED173-A786-DA0A-E7E6-9FC2EC9F7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44" t="21282" r="14085" b="29238"/>
          <a:stretch/>
        </p:blipFill>
        <p:spPr>
          <a:xfrm>
            <a:off x="9852471" y="341624"/>
            <a:ext cx="1631886" cy="880570"/>
          </a:xfrm>
          <a:prstGeom prst="rect">
            <a:avLst/>
          </a:prstGeom>
        </p:spPr>
      </p:pic>
      <p:sp>
        <p:nvSpPr>
          <p:cNvPr id="3" name="CuadroTexto 2">
            <a:extLst>
              <a:ext uri="{FF2B5EF4-FFF2-40B4-BE49-F238E27FC236}">
                <a16:creationId xmlns:a16="http://schemas.microsoft.com/office/drawing/2014/main" id="{4BC94536-25E2-CCE4-0AC7-C745974CB79B}"/>
              </a:ext>
            </a:extLst>
          </p:cNvPr>
          <p:cNvSpPr txBox="1"/>
          <p:nvPr/>
        </p:nvSpPr>
        <p:spPr>
          <a:xfrm>
            <a:off x="3047172" y="698974"/>
            <a:ext cx="6097656" cy="523220"/>
          </a:xfrm>
          <a:prstGeom prst="rect">
            <a:avLst/>
          </a:prstGeom>
          <a:noFill/>
        </p:spPr>
        <p:txBody>
          <a:bodyPr wrap="square">
            <a:spAutoFit/>
          </a:bodyPr>
          <a:lstStyle/>
          <a:p>
            <a:pPr marL="0" indent="0" algn="ctr">
              <a:buNone/>
            </a:pPr>
            <a:r>
              <a:rPr lang="es-ES" sz="2800" b="1" dirty="0">
                <a:solidFill>
                  <a:schemeClr val="tx1">
                    <a:lumMod val="95000"/>
                    <a:lumOff val="5000"/>
                  </a:schemeClr>
                </a:solidFill>
                <a:latin typeface="Bahnschrift" panose="020B0502040204020203" pitchFamily="34" charset="0"/>
              </a:rPr>
              <a:t>PROYECCCION FUTURA </a:t>
            </a:r>
          </a:p>
        </p:txBody>
      </p:sp>
      <p:graphicFrame>
        <p:nvGraphicFramePr>
          <p:cNvPr id="5" name="Tabla 4">
            <a:extLst>
              <a:ext uri="{FF2B5EF4-FFF2-40B4-BE49-F238E27FC236}">
                <a16:creationId xmlns:a16="http://schemas.microsoft.com/office/drawing/2014/main" id="{D2BC6144-2D5B-5869-91A0-2AF911F2FE18}"/>
              </a:ext>
            </a:extLst>
          </p:cNvPr>
          <p:cNvGraphicFramePr>
            <a:graphicFrameLocks noGrp="1"/>
          </p:cNvGraphicFramePr>
          <p:nvPr>
            <p:extLst>
              <p:ext uri="{D42A27DB-BD31-4B8C-83A1-F6EECF244321}">
                <p14:modId xmlns:p14="http://schemas.microsoft.com/office/powerpoint/2010/main" val="806710471"/>
              </p:ext>
            </p:extLst>
          </p:nvPr>
        </p:nvGraphicFramePr>
        <p:xfrm>
          <a:off x="3545840" y="1564640"/>
          <a:ext cx="8138161" cy="4836160"/>
        </p:xfrm>
        <a:graphic>
          <a:graphicData uri="http://schemas.openxmlformats.org/drawingml/2006/table">
            <a:tbl>
              <a:tblPr>
                <a:tableStyleId>{5C22544A-7EE6-4342-B048-85BDC9FD1C3A}</a:tableStyleId>
              </a:tblPr>
              <a:tblGrid>
                <a:gridCol w="1178545">
                  <a:extLst>
                    <a:ext uri="{9D8B030D-6E8A-4147-A177-3AD203B41FA5}">
                      <a16:colId xmlns:a16="http://schemas.microsoft.com/office/drawing/2014/main" val="4089080969"/>
                    </a:ext>
                  </a:extLst>
                </a:gridCol>
                <a:gridCol w="2443929">
                  <a:extLst>
                    <a:ext uri="{9D8B030D-6E8A-4147-A177-3AD203B41FA5}">
                      <a16:colId xmlns:a16="http://schemas.microsoft.com/office/drawing/2014/main" val="2111969437"/>
                    </a:ext>
                  </a:extLst>
                </a:gridCol>
                <a:gridCol w="2443929">
                  <a:extLst>
                    <a:ext uri="{9D8B030D-6E8A-4147-A177-3AD203B41FA5}">
                      <a16:colId xmlns:a16="http://schemas.microsoft.com/office/drawing/2014/main" val="2311656458"/>
                    </a:ext>
                  </a:extLst>
                </a:gridCol>
                <a:gridCol w="1178545">
                  <a:extLst>
                    <a:ext uri="{9D8B030D-6E8A-4147-A177-3AD203B41FA5}">
                      <a16:colId xmlns:a16="http://schemas.microsoft.com/office/drawing/2014/main" val="2444223178"/>
                    </a:ext>
                  </a:extLst>
                </a:gridCol>
                <a:gridCol w="893213">
                  <a:extLst>
                    <a:ext uri="{9D8B030D-6E8A-4147-A177-3AD203B41FA5}">
                      <a16:colId xmlns:a16="http://schemas.microsoft.com/office/drawing/2014/main" val="1610026760"/>
                    </a:ext>
                  </a:extLst>
                </a:gridCol>
              </a:tblGrid>
              <a:tr h="1432936">
                <a:tc rowSpan="3">
                  <a:txBody>
                    <a:bodyPr/>
                    <a:lstStyle/>
                    <a:p>
                      <a:pPr algn="ctr" fontAlgn="ctr"/>
                      <a:r>
                        <a:rPr lang="en-US" sz="1800" u="none" strike="noStrike" dirty="0">
                          <a:effectLst/>
                        </a:rPr>
                        <a:t>ENVEJECIMIENTO SALUDABLE</a:t>
                      </a:r>
                      <a:endParaRPr lang="en-US" sz="1800" b="1" i="0" u="none" strike="noStrike" dirty="0">
                        <a:solidFill>
                          <a:srgbClr val="000000"/>
                        </a:solidFill>
                        <a:effectLst/>
                        <a:latin typeface="Arial" panose="020B0604020202020204" pitchFamily="34" charset="0"/>
                      </a:endParaRPr>
                    </a:p>
                  </a:txBody>
                  <a:tcPr marL="6350" marR="6350" marT="6350" marB="0" vert="vert270" anchor="ctr"/>
                </a:tc>
                <a:tc>
                  <a:txBody>
                    <a:bodyPr/>
                    <a:lstStyle/>
                    <a:p>
                      <a:pPr algn="ctr" fontAlgn="ctr"/>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800" u="none" strike="noStrike" dirty="0">
                          <a:effectLst/>
                        </a:rPr>
                        <a:t>Actividad por el día del no maltrato a las personas adultas, difusión (Video Collage)</a:t>
                      </a:r>
                      <a:endParaRPr lang="es-E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N° de Difusión </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837371646"/>
                  </a:ext>
                </a:extLst>
              </a:tr>
              <a:tr h="1751366">
                <a:tc vMerge="1">
                  <a:txBody>
                    <a:bodyPr/>
                    <a:lstStyle/>
                    <a:p>
                      <a:endParaRPr lang="en-US"/>
                    </a:p>
                  </a:txBody>
                  <a:tcPr/>
                </a:tc>
                <a:tc>
                  <a:txBody>
                    <a:bodyPr/>
                    <a:lstStyle/>
                    <a:p>
                      <a:pPr algn="ctr" fontAlgn="ctr"/>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800" u="none" strike="noStrike" dirty="0">
                          <a:effectLst/>
                        </a:rPr>
                        <a:t>Estrategia regional para la Promoción física en las PAM, en coordinación con Salud. (bailetón, caminata).</a:t>
                      </a:r>
                      <a:endParaRPr lang="es-E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N° Estrategia</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128021006"/>
                  </a:ext>
                </a:extLst>
              </a:tr>
              <a:tr h="1651858">
                <a:tc vMerge="1">
                  <a:txBody>
                    <a:bodyPr/>
                    <a:lstStyle/>
                    <a:p>
                      <a:endParaRPr lang="en-US"/>
                    </a:p>
                  </a:txBody>
                  <a:tcPr/>
                </a:tc>
                <a:tc>
                  <a:txBody>
                    <a:bodyPr/>
                    <a:lstStyle/>
                    <a:p>
                      <a:pPr algn="ctr" fontAlgn="ctr"/>
                      <a:r>
                        <a:rPr lang="en-US" sz="1800" u="none" strike="noStrike">
                          <a:effectLst/>
                        </a:rPr>
                        <a:t>11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s-ES" sz="1800" u="none" strike="noStrike" dirty="0">
                          <a:effectLst/>
                        </a:rPr>
                        <a:t>Actividad por el día del adulto Mayor (Encuentro de tesoros)</a:t>
                      </a:r>
                      <a:endParaRPr lang="es-ES" sz="1800" b="0" i="0" u="none" strike="noStrike" dirty="0">
                        <a:solidFill>
                          <a:srgbClr val="FF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N° de actividad</a:t>
                      </a:r>
                      <a:endParaRPr lang="en-US" sz="1800" b="0" i="0" u="none" strike="noStrike">
                        <a:solidFill>
                          <a:srgbClr val="FF0000"/>
                        </a:solidFill>
                        <a:effectLst/>
                        <a:latin typeface="Arial" panose="020B0604020202020204" pitchFamily="34" charset="0"/>
                      </a:endParaRPr>
                    </a:p>
                  </a:txBody>
                  <a:tcPr marL="6350" marR="6350" marT="6350" marB="0" anchor="ctr"/>
                </a:tc>
                <a:tc>
                  <a:txBody>
                    <a:bodyPr/>
                    <a:lstStyle/>
                    <a:p>
                      <a:pPr algn="ctr" fontAlgn="b"/>
                      <a:r>
                        <a:rPr lang="en-US" sz="1800" u="none" strike="noStrike" dirty="0">
                          <a:effectLst/>
                        </a:rPr>
                        <a:t>1</a:t>
                      </a:r>
                      <a:endParaRPr lang="en-US" sz="1800" b="0" i="0" u="none" strike="noStrike" dirty="0">
                        <a:solidFill>
                          <a:srgbClr val="FF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15039728"/>
                  </a:ext>
                </a:extLst>
              </a:tr>
            </a:tbl>
          </a:graphicData>
        </a:graphic>
      </p:graphicFrame>
    </p:spTree>
    <p:extLst>
      <p:ext uri="{BB962C8B-B14F-4D97-AF65-F5344CB8AC3E}">
        <p14:creationId xmlns:p14="http://schemas.microsoft.com/office/powerpoint/2010/main" val="113647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AF228833-6F7B-E827-141F-F033552C24C6}"/>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indent="0" algn="ctr">
              <a:lnSpc>
                <a:spcPct val="90000"/>
              </a:lnSpc>
              <a:spcBef>
                <a:spcPct val="0"/>
              </a:spcBef>
              <a:spcAft>
                <a:spcPts val="600"/>
              </a:spcAft>
            </a:pPr>
            <a:r>
              <a:rPr lang="en-US" sz="2600" b="1" kern="1200" dirty="0">
                <a:solidFill>
                  <a:srgbClr val="FFFFFF"/>
                </a:solidFill>
                <a:latin typeface="+mj-lt"/>
                <a:ea typeface="+mj-ea"/>
                <a:cs typeface="+mj-cs"/>
              </a:rPr>
              <a:t>ADUTOS MAYORES 2023 - 2030</a:t>
            </a:r>
          </a:p>
        </p:txBody>
      </p:sp>
      <p:pic>
        <p:nvPicPr>
          <p:cNvPr id="4" name="Imagen 3">
            <a:extLst>
              <a:ext uri="{FF2B5EF4-FFF2-40B4-BE49-F238E27FC236}">
                <a16:creationId xmlns:a16="http://schemas.microsoft.com/office/drawing/2014/main" id="{B9BED173-A786-DA0A-E7E6-9FC2EC9F7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44" t="21282" r="14085" b="29238"/>
          <a:stretch/>
        </p:blipFill>
        <p:spPr>
          <a:xfrm>
            <a:off x="9852471" y="341624"/>
            <a:ext cx="1631886" cy="880570"/>
          </a:xfrm>
          <a:prstGeom prst="rect">
            <a:avLst/>
          </a:prstGeom>
        </p:spPr>
      </p:pic>
      <p:sp>
        <p:nvSpPr>
          <p:cNvPr id="3" name="CuadroTexto 2">
            <a:extLst>
              <a:ext uri="{FF2B5EF4-FFF2-40B4-BE49-F238E27FC236}">
                <a16:creationId xmlns:a16="http://schemas.microsoft.com/office/drawing/2014/main" id="{4BC94536-25E2-CCE4-0AC7-C745974CB79B}"/>
              </a:ext>
            </a:extLst>
          </p:cNvPr>
          <p:cNvSpPr txBox="1"/>
          <p:nvPr/>
        </p:nvSpPr>
        <p:spPr>
          <a:xfrm>
            <a:off x="3047172" y="698974"/>
            <a:ext cx="6097656" cy="523220"/>
          </a:xfrm>
          <a:prstGeom prst="rect">
            <a:avLst/>
          </a:prstGeom>
          <a:noFill/>
        </p:spPr>
        <p:txBody>
          <a:bodyPr wrap="square">
            <a:spAutoFit/>
          </a:bodyPr>
          <a:lstStyle/>
          <a:p>
            <a:pPr marL="0" indent="0" algn="ctr">
              <a:buNone/>
            </a:pPr>
            <a:r>
              <a:rPr lang="es-ES" sz="2800" b="1" dirty="0">
                <a:solidFill>
                  <a:schemeClr val="tx1">
                    <a:lumMod val="95000"/>
                    <a:lumOff val="5000"/>
                  </a:schemeClr>
                </a:solidFill>
                <a:latin typeface="Bahnschrift" panose="020B0502040204020203" pitchFamily="34" charset="0"/>
              </a:rPr>
              <a:t>PROYECCCION FUTURA </a:t>
            </a:r>
          </a:p>
        </p:txBody>
      </p:sp>
      <p:graphicFrame>
        <p:nvGraphicFramePr>
          <p:cNvPr id="2" name="Tabla 1">
            <a:extLst>
              <a:ext uri="{FF2B5EF4-FFF2-40B4-BE49-F238E27FC236}">
                <a16:creationId xmlns:a16="http://schemas.microsoft.com/office/drawing/2014/main" id="{E839CD52-E437-8DF9-AABF-E47FD152FC57}"/>
              </a:ext>
            </a:extLst>
          </p:cNvPr>
          <p:cNvGraphicFramePr>
            <a:graphicFrameLocks noGrp="1"/>
          </p:cNvGraphicFramePr>
          <p:nvPr>
            <p:extLst>
              <p:ext uri="{D42A27DB-BD31-4B8C-83A1-F6EECF244321}">
                <p14:modId xmlns:p14="http://schemas.microsoft.com/office/powerpoint/2010/main" val="2133788759"/>
              </p:ext>
            </p:extLst>
          </p:nvPr>
        </p:nvGraphicFramePr>
        <p:xfrm>
          <a:off x="3649748" y="1256841"/>
          <a:ext cx="8284938" cy="4902185"/>
        </p:xfrm>
        <a:graphic>
          <a:graphicData uri="http://schemas.openxmlformats.org/drawingml/2006/table">
            <a:tbl>
              <a:tblPr>
                <a:tableStyleId>{5C22544A-7EE6-4342-B048-85BDC9FD1C3A}</a:tableStyleId>
              </a:tblPr>
              <a:tblGrid>
                <a:gridCol w="1199801">
                  <a:extLst>
                    <a:ext uri="{9D8B030D-6E8A-4147-A177-3AD203B41FA5}">
                      <a16:colId xmlns:a16="http://schemas.microsoft.com/office/drawing/2014/main" val="1386094421"/>
                    </a:ext>
                  </a:extLst>
                </a:gridCol>
                <a:gridCol w="2488007">
                  <a:extLst>
                    <a:ext uri="{9D8B030D-6E8A-4147-A177-3AD203B41FA5}">
                      <a16:colId xmlns:a16="http://schemas.microsoft.com/office/drawing/2014/main" val="1239764807"/>
                    </a:ext>
                  </a:extLst>
                </a:gridCol>
                <a:gridCol w="2488007">
                  <a:extLst>
                    <a:ext uri="{9D8B030D-6E8A-4147-A177-3AD203B41FA5}">
                      <a16:colId xmlns:a16="http://schemas.microsoft.com/office/drawing/2014/main" val="2343031163"/>
                    </a:ext>
                  </a:extLst>
                </a:gridCol>
                <a:gridCol w="1199801">
                  <a:extLst>
                    <a:ext uri="{9D8B030D-6E8A-4147-A177-3AD203B41FA5}">
                      <a16:colId xmlns:a16="http://schemas.microsoft.com/office/drawing/2014/main" val="3684975261"/>
                    </a:ext>
                  </a:extLst>
                </a:gridCol>
                <a:gridCol w="909322">
                  <a:extLst>
                    <a:ext uri="{9D8B030D-6E8A-4147-A177-3AD203B41FA5}">
                      <a16:colId xmlns:a16="http://schemas.microsoft.com/office/drawing/2014/main" val="3052743292"/>
                    </a:ext>
                  </a:extLst>
                </a:gridCol>
              </a:tblGrid>
              <a:tr h="646415">
                <a:tc rowSpan="3">
                  <a:txBody>
                    <a:bodyPr/>
                    <a:lstStyle/>
                    <a:p>
                      <a:pPr algn="ctr" fontAlgn="b"/>
                      <a:r>
                        <a:rPr lang="es-ES" sz="1200" u="none" strike="noStrike">
                          <a:effectLst/>
                        </a:rPr>
                        <a:t>ACCESO, PERMANENCIA, CULMINACION Y CALIDAD DE EDUCACION</a:t>
                      </a:r>
                      <a:endParaRPr lang="es-ES" sz="1200" b="1" i="0" u="none" strike="noStrike">
                        <a:solidFill>
                          <a:srgbClr val="000000"/>
                        </a:solidFill>
                        <a:effectLst/>
                        <a:latin typeface="Arial" panose="020B0604020202020204" pitchFamily="34" charset="0"/>
                      </a:endParaRPr>
                    </a:p>
                  </a:txBody>
                  <a:tcPr marL="4055" marR="4055" marT="4055" marB="0" vert="vert270" anchor="b"/>
                </a:tc>
                <a:tc>
                  <a:txBody>
                    <a:bodyPr/>
                    <a:lstStyle/>
                    <a:p>
                      <a:pPr algn="ctr" fontAlgn="ctr"/>
                      <a:r>
                        <a:rPr lang="en-US" sz="1200" u="none" strike="noStrike">
                          <a:effectLst/>
                        </a:rPr>
                        <a:t>13</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l" fontAlgn="ctr"/>
                      <a:r>
                        <a:rPr lang="es-ES" sz="1200" u="none" strike="noStrike" dirty="0">
                          <a:effectLst/>
                        </a:rPr>
                        <a:t>Impulsar la gestión con la DREMO la Apertura para la culminación de estudios regulares de las PAM en los CEBAS de la Región de Moquegua.</a:t>
                      </a:r>
                      <a:endParaRPr lang="es-ES" sz="1200" b="0" i="0" u="none" strike="noStrike" dirty="0">
                        <a:solidFill>
                          <a:srgbClr val="000000"/>
                        </a:solidFill>
                        <a:effectLst/>
                        <a:latin typeface="Arial" panose="020B0604020202020204" pitchFamily="34" charset="0"/>
                      </a:endParaRPr>
                    </a:p>
                  </a:txBody>
                  <a:tcPr marL="4055" marR="4055" marT="4055" marB="0" anchor="ctr"/>
                </a:tc>
                <a:tc>
                  <a:txBody>
                    <a:bodyPr/>
                    <a:lstStyle/>
                    <a:p>
                      <a:pPr algn="ctr" fontAlgn="ctr"/>
                      <a:r>
                        <a:rPr lang="es-ES" sz="1200" u="none" strike="noStrike">
                          <a:effectLst/>
                        </a:rPr>
                        <a:t>N° de Gestión y matricula</a:t>
                      </a:r>
                      <a:endParaRPr lang="es-ES" sz="1200" b="0" i="0" u="none" strike="noStrike">
                        <a:solidFill>
                          <a:srgbClr val="000000"/>
                        </a:solidFill>
                        <a:effectLst/>
                        <a:latin typeface="Arial" panose="020B0604020202020204" pitchFamily="34" charset="0"/>
                      </a:endParaRPr>
                    </a:p>
                  </a:txBody>
                  <a:tcPr marL="4055" marR="4055" marT="4055"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055" marR="4055" marT="4055" marB="0" anchor="ctr"/>
                </a:tc>
                <a:extLst>
                  <a:ext uri="{0D108BD9-81ED-4DB2-BD59-A6C34878D82A}">
                    <a16:rowId xmlns:a16="http://schemas.microsoft.com/office/drawing/2014/main" val="4148702726"/>
                  </a:ext>
                </a:extLst>
              </a:tr>
              <a:tr h="650876">
                <a:tc vMerge="1">
                  <a:txBody>
                    <a:bodyPr/>
                    <a:lstStyle/>
                    <a:p>
                      <a:endParaRPr lang="en-US"/>
                    </a:p>
                  </a:txBody>
                  <a:tcPr/>
                </a:tc>
                <a:tc>
                  <a:txBody>
                    <a:bodyPr/>
                    <a:lstStyle/>
                    <a:p>
                      <a:pPr algn="ctr" fontAlgn="ctr"/>
                      <a:r>
                        <a:rPr lang="en-US" sz="1200" u="none" strike="noStrike">
                          <a:effectLst/>
                        </a:rPr>
                        <a:t>14</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l" fontAlgn="ctr"/>
                      <a:r>
                        <a:rPr lang="es-ES" sz="1200" u="none" strike="noStrike">
                          <a:effectLst/>
                        </a:rPr>
                        <a:t>Promover el fortalecimiento de cooperación con los CETPROS, CEFAM, Instituciones superiores mediante Convenios interinstitucionales. </a:t>
                      </a:r>
                      <a:endParaRPr lang="es-ES" sz="1200" b="0" i="0" u="none" strike="noStrike">
                        <a:solidFill>
                          <a:srgbClr val="548235"/>
                        </a:solidFill>
                        <a:effectLst/>
                        <a:latin typeface="Arial" panose="020B0604020202020204" pitchFamily="34" charset="0"/>
                      </a:endParaRPr>
                    </a:p>
                  </a:txBody>
                  <a:tcPr marL="4055" marR="4055" marT="4055" marB="0" anchor="ctr"/>
                </a:tc>
                <a:tc>
                  <a:txBody>
                    <a:bodyPr/>
                    <a:lstStyle/>
                    <a:p>
                      <a:pPr algn="ctr" fontAlgn="ctr"/>
                      <a:r>
                        <a:rPr lang="en-US" sz="1200" u="none" strike="noStrike">
                          <a:effectLst/>
                        </a:rPr>
                        <a:t>N° de Convenios</a:t>
                      </a:r>
                      <a:endParaRPr lang="en-US" sz="1200" b="0" i="0" u="none" strike="noStrike">
                        <a:solidFill>
                          <a:srgbClr val="548235"/>
                        </a:solidFill>
                        <a:effectLst/>
                        <a:latin typeface="Arial" panose="020B0604020202020204" pitchFamily="34" charset="0"/>
                      </a:endParaRPr>
                    </a:p>
                  </a:txBody>
                  <a:tcPr marL="4055" marR="4055" marT="4055" marB="0" anchor="ctr"/>
                </a:tc>
                <a:tc>
                  <a:txBody>
                    <a:bodyPr/>
                    <a:lstStyle/>
                    <a:p>
                      <a:pPr algn="ctr" fontAlgn="ctr"/>
                      <a:r>
                        <a:rPr lang="en-US" sz="1200" u="none" strike="noStrike" dirty="0">
                          <a:effectLst/>
                        </a:rPr>
                        <a:t>2</a:t>
                      </a:r>
                      <a:endParaRPr lang="en-US" sz="1200" b="0" i="0" u="none" strike="noStrike" dirty="0">
                        <a:solidFill>
                          <a:srgbClr val="548235"/>
                        </a:solidFill>
                        <a:effectLst/>
                        <a:latin typeface="Arial" panose="020B0604020202020204" pitchFamily="34" charset="0"/>
                      </a:endParaRPr>
                    </a:p>
                  </a:txBody>
                  <a:tcPr marL="4055" marR="4055" marT="4055" marB="0" anchor="ctr"/>
                </a:tc>
                <a:extLst>
                  <a:ext uri="{0D108BD9-81ED-4DB2-BD59-A6C34878D82A}">
                    <a16:rowId xmlns:a16="http://schemas.microsoft.com/office/drawing/2014/main" val="505494642"/>
                  </a:ext>
                </a:extLst>
              </a:tr>
              <a:tr h="675208">
                <a:tc vMerge="1">
                  <a:txBody>
                    <a:bodyPr/>
                    <a:lstStyle/>
                    <a:p>
                      <a:endParaRPr lang="en-US"/>
                    </a:p>
                  </a:txBody>
                  <a:tcPr/>
                </a:tc>
                <a:tc>
                  <a:txBody>
                    <a:bodyPr/>
                    <a:lstStyle/>
                    <a:p>
                      <a:pPr algn="ctr" fontAlgn="ctr"/>
                      <a:r>
                        <a:rPr lang="en-US" sz="1200" u="none" strike="noStrike">
                          <a:effectLst/>
                        </a:rPr>
                        <a:t>15</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l" fontAlgn="ctr"/>
                      <a:r>
                        <a:rPr lang="es-ES" sz="1200" u="none" strike="noStrike">
                          <a:effectLst/>
                        </a:rPr>
                        <a:t>Fortalecer los saberes productivos mediante talleres de emprendimiento y  productivos , articulado con los CETPROS y CEFAM </a:t>
                      </a:r>
                      <a:endParaRPr lang="es-ES" sz="1200" b="0" i="0" u="none" strike="noStrike">
                        <a:solidFill>
                          <a:srgbClr val="548235"/>
                        </a:solidFill>
                        <a:effectLst/>
                        <a:latin typeface="Arial" panose="020B0604020202020204" pitchFamily="34" charset="0"/>
                      </a:endParaRPr>
                    </a:p>
                  </a:txBody>
                  <a:tcPr marL="4055" marR="4055" marT="4055" marB="0" anchor="ctr"/>
                </a:tc>
                <a:tc>
                  <a:txBody>
                    <a:bodyPr/>
                    <a:lstStyle/>
                    <a:p>
                      <a:pPr algn="l" fontAlgn="ctr"/>
                      <a:r>
                        <a:rPr lang="es-ES" sz="1200" u="none" strike="noStrike">
                          <a:effectLst/>
                        </a:rPr>
                        <a:t>N° de Matriculados en los CETPROS, ETC.</a:t>
                      </a:r>
                      <a:endParaRPr lang="es-ES" sz="1200" b="0" i="0" u="none" strike="noStrike">
                        <a:solidFill>
                          <a:srgbClr val="548235"/>
                        </a:solidFill>
                        <a:effectLst/>
                        <a:latin typeface="Arial" panose="020B0604020202020204" pitchFamily="34" charset="0"/>
                      </a:endParaRPr>
                    </a:p>
                  </a:txBody>
                  <a:tcPr marL="4055" marR="4055" marT="4055" marB="0" anchor="ctr"/>
                </a:tc>
                <a:tc>
                  <a:txBody>
                    <a:bodyPr/>
                    <a:lstStyle/>
                    <a:p>
                      <a:pPr algn="ctr" fontAlgn="b"/>
                      <a:r>
                        <a:rPr lang="en-US" sz="1200" u="none" strike="noStrike">
                          <a:effectLst/>
                        </a:rPr>
                        <a:t>300</a:t>
                      </a:r>
                      <a:endParaRPr lang="en-US" sz="1200" b="0" i="0" u="none" strike="noStrike">
                        <a:solidFill>
                          <a:srgbClr val="548235"/>
                        </a:solidFill>
                        <a:effectLst/>
                        <a:latin typeface="Arial" panose="020B0604020202020204" pitchFamily="34" charset="0"/>
                      </a:endParaRPr>
                    </a:p>
                  </a:txBody>
                  <a:tcPr marL="4055" marR="4055" marT="4055" marB="0" anchor="b"/>
                </a:tc>
                <a:extLst>
                  <a:ext uri="{0D108BD9-81ED-4DB2-BD59-A6C34878D82A}">
                    <a16:rowId xmlns:a16="http://schemas.microsoft.com/office/drawing/2014/main" val="1480310116"/>
                  </a:ext>
                </a:extLst>
              </a:tr>
              <a:tr h="628572">
                <a:tc rowSpan="4">
                  <a:txBody>
                    <a:bodyPr/>
                    <a:lstStyle/>
                    <a:p>
                      <a:pPr algn="ctr" fontAlgn="ctr"/>
                      <a:r>
                        <a:rPr lang="es-ES" sz="1200" u="none" strike="noStrike">
                          <a:effectLst/>
                        </a:rPr>
                        <a:t>PARTICIPACION SOCIAL, PRODUCTIVA Y POLITICA</a:t>
                      </a:r>
                      <a:endParaRPr lang="es-ES" sz="1200" b="1" i="0" u="none" strike="noStrike">
                        <a:solidFill>
                          <a:srgbClr val="000000"/>
                        </a:solidFill>
                        <a:effectLst/>
                        <a:latin typeface="Arial" panose="020B0604020202020204" pitchFamily="34" charset="0"/>
                      </a:endParaRPr>
                    </a:p>
                  </a:txBody>
                  <a:tcPr marL="4055" marR="4055" marT="4055" marB="0" vert="vert270" anchor="ctr"/>
                </a:tc>
                <a:tc>
                  <a:txBody>
                    <a:bodyPr/>
                    <a:lstStyle/>
                    <a:p>
                      <a:pPr algn="ctr" fontAlgn="ctr"/>
                      <a:r>
                        <a:rPr lang="en-US" sz="1200" u="none" strike="noStrike" dirty="0">
                          <a:effectLst/>
                        </a:rPr>
                        <a:t>16</a:t>
                      </a:r>
                      <a:endParaRPr lang="en-US" sz="1200" b="0" i="0" u="none" strike="noStrike" dirty="0">
                        <a:solidFill>
                          <a:srgbClr val="000000"/>
                        </a:solidFill>
                        <a:effectLst/>
                        <a:latin typeface="Arial" panose="020B0604020202020204" pitchFamily="34" charset="0"/>
                      </a:endParaRPr>
                    </a:p>
                  </a:txBody>
                  <a:tcPr marL="4055" marR="4055" marT="4055" marB="0" anchor="ctr"/>
                </a:tc>
                <a:tc>
                  <a:txBody>
                    <a:bodyPr/>
                    <a:lstStyle/>
                    <a:p>
                      <a:pPr algn="l" fontAlgn="ctr"/>
                      <a:r>
                        <a:rPr lang="en-US" sz="1200" u="none" strike="noStrike" dirty="0" err="1">
                          <a:effectLst/>
                        </a:rPr>
                        <a:t>Exposición</a:t>
                      </a:r>
                      <a:r>
                        <a:rPr lang="en-US" sz="1200" u="none" strike="noStrike" dirty="0">
                          <a:effectLst/>
                        </a:rPr>
                        <a:t> de </a:t>
                      </a:r>
                      <a:r>
                        <a:rPr lang="en-US" sz="1200" u="none" strike="noStrike" dirty="0" err="1">
                          <a:effectLst/>
                        </a:rPr>
                        <a:t>fuentes</a:t>
                      </a:r>
                      <a:r>
                        <a:rPr lang="en-US" sz="1200" u="none" strike="noStrike" dirty="0">
                          <a:effectLst/>
                        </a:rPr>
                        <a:t> </a:t>
                      </a:r>
                      <a:r>
                        <a:rPr lang="en-US" sz="1200" u="none" strike="noStrike" dirty="0" err="1">
                          <a:effectLst/>
                        </a:rPr>
                        <a:t>cooperantes</a:t>
                      </a:r>
                      <a:endParaRPr lang="en-US" sz="1200" b="0" i="0" u="none" strike="noStrike" dirty="0">
                        <a:solidFill>
                          <a:srgbClr val="FF0000"/>
                        </a:solidFill>
                        <a:effectLst/>
                        <a:latin typeface="Arial" panose="020B0604020202020204" pitchFamily="34" charset="0"/>
                      </a:endParaRPr>
                    </a:p>
                  </a:txBody>
                  <a:tcPr marL="4055" marR="4055" marT="4055" marB="0" anchor="ctr"/>
                </a:tc>
                <a:tc>
                  <a:txBody>
                    <a:bodyPr/>
                    <a:lstStyle/>
                    <a:p>
                      <a:pPr algn="l" fontAlgn="ctr"/>
                      <a:r>
                        <a:rPr lang="en-US" sz="1200" u="none" strike="noStrike">
                          <a:effectLst/>
                        </a:rPr>
                        <a:t>N° participantes</a:t>
                      </a:r>
                      <a:endParaRPr lang="en-US" sz="1200" b="0" i="0" u="none" strike="noStrike">
                        <a:solidFill>
                          <a:srgbClr val="FF0000"/>
                        </a:solidFill>
                        <a:effectLst/>
                        <a:latin typeface="Arial" panose="020B0604020202020204" pitchFamily="34" charset="0"/>
                      </a:endParaRPr>
                    </a:p>
                  </a:txBody>
                  <a:tcPr marL="4055" marR="4055" marT="4055" marB="0" anchor="ctr"/>
                </a:tc>
                <a:tc>
                  <a:txBody>
                    <a:bodyPr/>
                    <a:lstStyle/>
                    <a:p>
                      <a:pPr algn="ctr" fontAlgn="b"/>
                      <a:r>
                        <a:rPr lang="en-US" sz="1200" u="none" strike="noStrike">
                          <a:effectLst/>
                        </a:rPr>
                        <a:t>1</a:t>
                      </a:r>
                      <a:endParaRPr lang="en-US" sz="1200" b="0" i="0" u="none" strike="noStrike">
                        <a:solidFill>
                          <a:srgbClr val="FF0000"/>
                        </a:solidFill>
                        <a:effectLst/>
                        <a:latin typeface="Arial" panose="020B0604020202020204" pitchFamily="34" charset="0"/>
                      </a:endParaRPr>
                    </a:p>
                  </a:txBody>
                  <a:tcPr marL="4055" marR="4055" marT="4055" marB="0" anchor="b"/>
                </a:tc>
                <a:extLst>
                  <a:ext uri="{0D108BD9-81ED-4DB2-BD59-A6C34878D82A}">
                    <a16:rowId xmlns:a16="http://schemas.microsoft.com/office/drawing/2014/main" val="683917223"/>
                  </a:ext>
                </a:extLst>
              </a:tr>
              <a:tr h="778618">
                <a:tc vMerge="1">
                  <a:txBody>
                    <a:bodyPr/>
                    <a:lstStyle/>
                    <a:p>
                      <a:endParaRPr lang="en-US"/>
                    </a:p>
                  </a:txBody>
                  <a:tcPr/>
                </a:tc>
                <a:tc>
                  <a:txBody>
                    <a:bodyPr/>
                    <a:lstStyle/>
                    <a:p>
                      <a:pPr algn="ctr" fontAlgn="ctr"/>
                      <a:r>
                        <a:rPr lang="en-US" sz="1200" u="none" strike="noStrike" dirty="0">
                          <a:effectLst/>
                        </a:rPr>
                        <a:t>17</a:t>
                      </a:r>
                      <a:endParaRPr lang="en-US" sz="1200" b="0" i="0" u="none" strike="noStrike" dirty="0">
                        <a:solidFill>
                          <a:srgbClr val="000000"/>
                        </a:solidFill>
                        <a:effectLst/>
                        <a:latin typeface="Arial" panose="020B0604020202020204" pitchFamily="34" charset="0"/>
                      </a:endParaRPr>
                    </a:p>
                  </a:txBody>
                  <a:tcPr marL="4055" marR="4055" marT="4055" marB="0" anchor="ctr"/>
                </a:tc>
                <a:tc>
                  <a:txBody>
                    <a:bodyPr/>
                    <a:lstStyle/>
                    <a:p>
                      <a:pPr algn="l" fontAlgn="ctr"/>
                      <a:r>
                        <a:rPr lang="en-US" sz="1200" u="none" strike="noStrike" dirty="0" err="1">
                          <a:effectLst/>
                        </a:rPr>
                        <a:t>Promover</a:t>
                      </a:r>
                      <a:r>
                        <a:rPr lang="en-US" sz="1200" u="none" strike="noStrike" dirty="0">
                          <a:effectLst/>
                        </a:rPr>
                        <a:t> Ferias </a:t>
                      </a:r>
                      <a:r>
                        <a:rPr lang="en-US" sz="1200" u="none" strike="noStrike" dirty="0" err="1">
                          <a:effectLst/>
                        </a:rPr>
                        <a:t>Regionales</a:t>
                      </a:r>
                      <a:r>
                        <a:rPr lang="en-US" sz="1200" u="none" strike="noStrike" dirty="0">
                          <a:effectLst/>
                        </a:rPr>
                        <a:t> de </a:t>
                      </a:r>
                      <a:r>
                        <a:rPr lang="en-US" sz="1200" u="none" strike="noStrike" dirty="0" err="1">
                          <a:effectLst/>
                        </a:rPr>
                        <a:t>saberes</a:t>
                      </a:r>
                      <a:r>
                        <a:rPr lang="en-US" sz="1200" u="none" strike="noStrike" dirty="0">
                          <a:effectLst/>
                        </a:rPr>
                        <a:t> </a:t>
                      </a:r>
                      <a:r>
                        <a:rPr lang="en-US" sz="1200" u="none" strike="noStrike" dirty="0" err="1">
                          <a:effectLst/>
                        </a:rPr>
                        <a:t>productivos</a:t>
                      </a:r>
                      <a:r>
                        <a:rPr lang="en-US" sz="1200" u="none" strike="noStrike" dirty="0">
                          <a:effectLst/>
                        </a:rPr>
                        <a:t>  y </a:t>
                      </a:r>
                      <a:r>
                        <a:rPr lang="en-US" sz="1200" u="none" strike="noStrike" dirty="0" err="1">
                          <a:effectLst/>
                        </a:rPr>
                        <a:t>emprendimiento</a:t>
                      </a:r>
                      <a:r>
                        <a:rPr lang="en-US" sz="1200" u="none" strike="noStrike" dirty="0">
                          <a:effectLst/>
                        </a:rPr>
                        <a:t>.</a:t>
                      </a:r>
                      <a:endParaRPr lang="en-US" sz="1200" b="0" i="0" u="none" strike="noStrike" dirty="0">
                        <a:solidFill>
                          <a:srgbClr val="000000"/>
                        </a:solidFill>
                        <a:effectLst/>
                        <a:latin typeface="Arial" panose="020B0604020202020204" pitchFamily="34" charset="0"/>
                      </a:endParaRPr>
                    </a:p>
                  </a:txBody>
                  <a:tcPr marL="4055" marR="4055" marT="4055" marB="0" anchor="ctr"/>
                </a:tc>
                <a:tc>
                  <a:txBody>
                    <a:bodyPr/>
                    <a:lstStyle/>
                    <a:p>
                      <a:pPr algn="l" fontAlgn="ctr"/>
                      <a:r>
                        <a:rPr lang="es-ES" sz="1200" u="none" strike="noStrike">
                          <a:effectLst/>
                        </a:rPr>
                        <a:t>N° ferias de saberes productivos y emprendimiento</a:t>
                      </a:r>
                      <a:endParaRPr lang="es-ES" sz="1200" b="0" i="0" u="none" strike="noStrike">
                        <a:solidFill>
                          <a:srgbClr val="000000"/>
                        </a:solidFill>
                        <a:effectLst/>
                        <a:latin typeface="Arial" panose="020B0604020202020204" pitchFamily="34" charset="0"/>
                      </a:endParaRPr>
                    </a:p>
                  </a:txBody>
                  <a:tcPr marL="4055" marR="4055" marT="4055" marB="0" anchor="ctr"/>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055" marR="4055" marT="4055" marB="0" anchor="b"/>
                </a:tc>
                <a:extLst>
                  <a:ext uri="{0D108BD9-81ED-4DB2-BD59-A6C34878D82A}">
                    <a16:rowId xmlns:a16="http://schemas.microsoft.com/office/drawing/2014/main" val="3790214624"/>
                  </a:ext>
                </a:extLst>
              </a:tr>
              <a:tr h="539355">
                <a:tc vMerge="1">
                  <a:txBody>
                    <a:bodyPr/>
                    <a:lstStyle/>
                    <a:p>
                      <a:endParaRPr lang="en-US"/>
                    </a:p>
                  </a:txBody>
                  <a:tcPr/>
                </a:tc>
                <a:tc>
                  <a:txBody>
                    <a:bodyPr/>
                    <a:lstStyle/>
                    <a:p>
                      <a:pPr algn="ctr" fontAlgn="ctr"/>
                      <a:r>
                        <a:rPr lang="en-US" sz="1200" u="none" strike="noStrike">
                          <a:effectLst/>
                        </a:rPr>
                        <a:t>17</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l" fontAlgn="ctr"/>
                      <a:r>
                        <a:rPr lang="es-ES" sz="1200" u="none" strike="noStrike" dirty="0">
                          <a:effectLst/>
                        </a:rPr>
                        <a:t>Implementación de programas para mejorar los espacios de infraestructura del adulto mayor en la Provincia de Sánchez Cerro.</a:t>
                      </a:r>
                      <a:endParaRPr lang="es-ES" sz="1200" b="0" i="0" u="none" strike="noStrike" dirty="0">
                        <a:solidFill>
                          <a:srgbClr val="000000"/>
                        </a:solidFill>
                        <a:effectLst/>
                        <a:latin typeface="Arial" panose="020B0604020202020204" pitchFamily="34" charset="0"/>
                      </a:endParaRPr>
                    </a:p>
                  </a:txBody>
                  <a:tcPr marL="4055" marR="4055" marT="4055" marB="0" anchor="ctr"/>
                </a:tc>
                <a:tc>
                  <a:txBody>
                    <a:bodyPr/>
                    <a:lstStyle/>
                    <a:p>
                      <a:pPr algn="l" fontAlgn="ctr"/>
                      <a:r>
                        <a:rPr lang="en-US" sz="1200" u="none" strike="noStrike">
                          <a:effectLst/>
                        </a:rPr>
                        <a:t>N° de Implementacion</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4055" marR="4055" marT="4055" marB="0" anchor="b"/>
                </a:tc>
                <a:extLst>
                  <a:ext uri="{0D108BD9-81ED-4DB2-BD59-A6C34878D82A}">
                    <a16:rowId xmlns:a16="http://schemas.microsoft.com/office/drawing/2014/main" val="2539551455"/>
                  </a:ext>
                </a:extLst>
              </a:tr>
              <a:tr h="432295">
                <a:tc vMerge="1">
                  <a:txBody>
                    <a:bodyPr/>
                    <a:lstStyle/>
                    <a:p>
                      <a:endParaRPr lang="en-US"/>
                    </a:p>
                  </a:txBody>
                  <a:tcPr/>
                </a:tc>
                <a:tc>
                  <a:txBody>
                    <a:bodyPr/>
                    <a:lstStyle/>
                    <a:p>
                      <a:pPr algn="ctr" fontAlgn="ctr"/>
                      <a:r>
                        <a:rPr lang="en-US" sz="1200" u="none" strike="noStrike">
                          <a:effectLst/>
                        </a:rPr>
                        <a:t>18</a:t>
                      </a:r>
                      <a:endParaRPr lang="en-US" sz="1200" b="0" i="0" u="none" strike="noStrike">
                        <a:solidFill>
                          <a:srgbClr val="000000"/>
                        </a:solidFill>
                        <a:effectLst/>
                        <a:latin typeface="Arial" panose="020B0604020202020204" pitchFamily="34" charset="0"/>
                      </a:endParaRPr>
                    </a:p>
                  </a:txBody>
                  <a:tcPr marL="4055" marR="4055" marT="4055" marB="0" anchor="ctr"/>
                </a:tc>
                <a:tc>
                  <a:txBody>
                    <a:bodyPr/>
                    <a:lstStyle/>
                    <a:p>
                      <a:pPr algn="l" fontAlgn="b"/>
                      <a:r>
                        <a:rPr lang="en-US" sz="1200" u="none" strike="noStrike" dirty="0" err="1">
                          <a:effectLst/>
                        </a:rPr>
                        <a:t>Fortalecimiento</a:t>
                      </a:r>
                      <a:r>
                        <a:rPr lang="en-US" sz="1200" u="none" strike="noStrike" dirty="0">
                          <a:effectLst/>
                        </a:rPr>
                        <a:t> de </a:t>
                      </a:r>
                      <a:r>
                        <a:rPr lang="en-US" sz="1200" u="none" strike="noStrike" dirty="0" err="1">
                          <a:effectLst/>
                        </a:rPr>
                        <a:t>capacidades</a:t>
                      </a:r>
                      <a:r>
                        <a:rPr lang="en-US" sz="1200" u="none" strike="noStrike" dirty="0">
                          <a:effectLst/>
                        </a:rPr>
                        <a:t> para </a:t>
                      </a:r>
                      <a:r>
                        <a:rPr lang="en-US" sz="1200" u="none" strike="noStrike" dirty="0" err="1">
                          <a:effectLst/>
                        </a:rPr>
                        <a:t>el</a:t>
                      </a:r>
                      <a:r>
                        <a:rPr lang="en-US" sz="1200" u="none" strike="noStrike" dirty="0">
                          <a:effectLst/>
                        </a:rPr>
                        <a:t> </a:t>
                      </a:r>
                      <a:r>
                        <a:rPr lang="en-US" sz="1200" u="none" strike="noStrike" dirty="0" err="1">
                          <a:effectLst/>
                        </a:rPr>
                        <a:t>adulto</a:t>
                      </a:r>
                      <a:r>
                        <a:rPr lang="en-US" sz="1200" u="none" strike="noStrike" dirty="0">
                          <a:effectLst/>
                        </a:rPr>
                        <a:t> mayor para </a:t>
                      </a:r>
                      <a:r>
                        <a:rPr lang="en-US" sz="1200" u="none" strike="noStrike" dirty="0" err="1">
                          <a:effectLst/>
                        </a:rPr>
                        <a:t>formar</a:t>
                      </a:r>
                      <a:r>
                        <a:rPr lang="en-US" sz="1200" u="none" strike="noStrike" dirty="0">
                          <a:effectLst/>
                        </a:rPr>
                        <a:t> </a:t>
                      </a:r>
                      <a:r>
                        <a:rPr lang="en-US" sz="1200" u="none" strike="noStrike" dirty="0" err="1">
                          <a:effectLst/>
                        </a:rPr>
                        <a:t>una</a:t>
                      </a:r>
                      <a:r>
                        <a:rPr lang="en-US" sz="1200" u="none" strike="noStrike" dirty="0">
                          <a:effectLst/>
                        </a:rPr>
                        <a:t> micro </a:t>
                      </a:r>
                      <a:r>
                        <a:rPr lang="en-US" sz="1200" u="none" strike="noStrike" dirty="0" err="1">
                          <a:effectLst/>
                        </a:rPr>
                        <a:t>empresa</a:t>
                      </a:r>
                      <a:r>
                        <a:rPr lang="en-US" sz="1200" u="none" strike="noStrike" dirty="0">
                          <a:effectLst/>
                        </a:rPr>
                        <a:t>  o </a:t>
                      </a:r>
                      <a:r>
                        <a:rPr lang="en-US" sz="1200" u="none" strike="noStrike" dirty="0" err="1">
                          <a:effectLst/>
                        </a:rPr>
                        <a:t>empresa</a:t>
                      </a:r>
                      <a:endParaRPr lang="en-US" sz="1200" b="0" i="0" u="none" strike="noStrike" dirty="0">
                        <a:solidFill>
                          <a:srgbClr val="000000"/>
                        </a:solidFill>
                        <a:effectLst/>
                        <a:latin typeface="Calibri" panose="020F0502020204030204" pitchFamily="34" charset="0"/>
                      </a:endParaRPr>
                    </a:p>
                  </a:txBody>
                  <a:tcPr marL="4055" marR="4055" marT="4055" marB="0" anchor="b"/>
                </a:tc>
                <a:tc>
                  <a:txBody>
                    <a:bodyPr/>
                    <a:lstStyle/>
                    <a:p>
                      <a:pPr algn="ctr" fontAlgn="b"/>
                      <a:r>
                        <a:rPr lang="en-US" sz="1200" u="none" strike="noStrike">
                          <a:effectLst/>
                        </a:rPr>
                        <a:t>N° de Fortalecimiento</a:t>
                      </a:r>
                      <a:endParaRPr lang="en-US" sz="1200" b="0" i="0" u="none" strike="noStrike">
                        <a:solidFill>
                          <a:srgbClr val="000000"/>
                        </a:solidFill>
                        <a:effectLst/>
                        <a:latin typeface="Calibri" panose="020F0502020204030204" pitchFamily="34" charset="0"/>
                      </a:endParaRPr>
                    </a:p>
                  </a:txBody>
                  <a:tcPr marL="4055" marR="4055" marT="4055"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4055" marR="4055" marT="4055" marB="0" anchor="b"/>
                </a:tc>
                <a:extLst>
                  <a:ext uri="{0D108BD9-81ED-4DB2-BD59-A6C34878D82A}">
                    <a16:rowId xmlns:a16="http://schemas.microsoft.com/office/drawing/2014/main" val="3441584697"/>
                  </a:ext>
                </a:extLst>
              </a:tr>
            </a:tbl>
          </a:graphicData>
        </a:graphic>
      </p:graphicFrame>
    </p:spTree>
    <p:extLst>
      <p:ext uri="{BB962C8B-B14F-4D97-AF65-F5344CB8AC3E}">
        <p14:creationId xmlns:p14="http://schemas.microsoft.com/office/powerpoint/2010/main" val="219194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78284" cy="6857999"/>
            </a:xfrm>
            <a:prstGeom prst="rect">
              <a:avLst/>
            </a:prstGeom>
          </p:spPr>
        </p:pic>
        <p:pic>
          <p:nvPicPr>
            <p:cNvPr id="4" name="object 4"/>
            <p:cNvPicPr/>
            <p:nvPr/>
          </p:nvPicPr>
          <p:blipFill>
            <a:blip r:embed="rId3" cstate="print"/>
            <a:stretch>
              <a:fillRect/>
            </a:stretch>
          </p:blipFill>
          <p:spPr>
            <a:xfrm>
              <a:off x="847344" y="658368"/>
              <a:ext cx="1629156" cy="1135379"/>
            </a:xfrm>
            <a:prstGeom prst="rect">
              <a:avLst/>
            </a:prstGeom>
          </p:spPr>
        </p:pic>
        <p:pic>
          <p:nvPicPr>
            <p:cNvPr id="5" name="object 5"/>
            <p:cNvPicPr/>
            <p:nvPr/>
          </p:nvPicPr>
          <p:blipFill>
            <a:blip r:embed="rId4" cstate="print"/>
            <a:stretch>
              <a:fillRect/>
            </a:stretch>
          </p:blipFill>
          <p:spPr>
            <a:xfrm>
              <a:off x="0" y="2359150"/>
              <a:ext cx="12191999" cy="4498846"/>
            </a:xfrm>
            <a:prstGeom prst="rect">
              <a:avLst/>
            </a:prstGeom>
          </p:spPr>
        </p:pic>
        <p:pic>
          <p:nvPicPr>
            <p:cNvPr id="6" name="object 6"/>
            <p:cNvPicPr/>
            <p:nvPr/>
          </p:nvPicPr>
          <p:blipFill>
            <a:blip r:embed="rId5" cstate="print"/>
            <a:stretch>
              <a:fillRect/>
            </a:stretch>
          </p:blipFill>
          <p:spPr>
            <a:xfrm>
              <a:off x="22859" y="3296411"/>
              <a:ext cx="7854696" cy="1766316"/>
            </a:xfrm>
            <a:prstGeom prst="rect">
              <a:avLst/>
            </a:prstGeom>
          </p:spPr>
        </p:pic>
      </p:grpSp>
      <p:sp>
        <p:nvSpPr>
          <p:cNvPr id="7" name="object 7"/>
          <p:cNvSpPr txBox="1"/>
          <p:nvPr/>
        </p:nvSpPr>
        <p:spPr>
          <a:xfrm>
            <a:off x="734364" y="3378454"/>
            <a:ext cx="8228330" cy="2220595"/>
          </a:xfrm>
          <a:prstGeom prst="rect">
            <a:avLst/>
          </a:prstGeom>
        </p:spPr>
        <p:txBody>
          <a:bodyPr vert="horz" wrap="square" lIns="0" tIns="12700" rIns="0" bIns="0" rtlCol="0">
            <a:spAutoFit/>
          </a:bodyPr>
          <a:lstStyle/>
          <a:p>
            <a:pPr marL="12700" marR="5080">
              <a:lnSpc>
                <a:spcPct val="100000"/>
              </a:lnSpc>
              <a:spcBef>
                <a:spcPts val="100"/>
              </a:spcBef>
            </a:pPr>
            <a:r>
              <a:rPr sz="4800" b="1" spc="-340" dirty="0">
                <a:solidFill>
                  <a:srgbClr val="252525"/>
                </a:solidFill>
                <a:latin typeface="Arial"/>
                <a:cs typeface="Arial"/>
              </a:rPr>
              <a:t>SUB</a:t>
            </a:r>
            <a:r>
              <a:rPr sz="4800" b="1" spc="-25" dirty="0">
                <a:solidFill>
                  <a:srgbClr val="252525"/>
                </a:solidFill>
                <a:latin typeface="Arial"/>
                <a:cs typeface="Arial"/>
              </a:rPr>
              <a:t> </a:t>
            </a:r>
            <a:r>
              <a:rPr sz="4800" b="1" spc="-355" dirty="0">
                <a:solidFill>
                  <a:srgbClr val="252525"/>
                </a:solidFill>
                <a:latin typeface="Arial"/>
                <a:cs typeface="Arial"/>
              </a:rPr>
              <a:t>GERENCIA</a:t>
            </a:r>
            <a:r>
              <a:rPr sz="4800" b="1" spc="-25" dirty="0">
                <a:solidFill>
                  <a:srgbClr val="252525"/>
                </a:solidFill>
                <a:latin typeface="Arial"/>
                <a:cs typeface="Arial"/>
              </a:rPr>
              <a:t> </a:t>
            </a:r>
            <a:r>
              <a:rPr sz="4800" b="1" spc="-350" dirty="0">
                <a:solidFill>
                  <a:srgbClr val="252525"/>
                </a:solidFill>
                <a:latin typeface="Arial"/>
                <a:cs typeface="Arial"/>
              </a:rPr>
              <a:t>REGIONAL</a:t>
            </a:r>
            <a:r>
              <a:rPr sz="4800" b="1" dirty="0">
                <a:solidFill>
                  <a:srgbClr val="252525"/>
                </a:solidFill>
                <a:latin typeface="Arial"/>
                <a:cs typeface="Arial"/>
              </a:rPr>
              <a:t> </a:t>
            </a:r>
            <a:r>
              <a:rPr sz="4800" b="1" spc="-360" dirty="0">
                <a:solidFill>
                  <a:srgbClr val="252525"/>
                </a:solidFill>
                <a:latin typeface="Arial"/>
                <a:cs typeface="Arial"/>
              </a:rPr>
              <a:t>DE </a:t>
            </a:r>
            <a:r>
              <a:rPr sz="4800" b="1" spc="-375" dirty="0">
                <a:solidFill>
                  <a:srgbClr val="252525"/>
                </a:solidFill>
                <a:latin typeface="Arial"/>
                <a:cs typeface="Arial"/>
              </a:rPr>
              <a:t>DESARROLLO</a:t>
            </a:r>
            <a:r>
              <a:rPr sz="4800" b="1" spc="-25" dirty="0">
                <a:solidFill>
                  <a:srgbClr val="252525"/>
                </a:solidFill>
                <a:latin typeface="Arial"/>
                <a:cs typeface="Arial"/>
              </a:rPr>
              <a:t> </a:t>
            </a:r>
            <a:r>
              <a:rPr sz="4800" b="1" spc="-355" dirty="0">
                <a:solidFill>
                  <a:srgbClr val="252525"/>
                </a:solidFill>
                <a:latin typeface="Arial"/>
                <a:cs typeface="Arial"/>
              </a:rPr>
              <a:t>E</a:t>
            </a:r>
            <a:r>
              <a:rPr sz="4800" b="1" spc="-45" dirty="0">
                <a:solidFill>
                  <a:srgbClr val="252525"/>
                </a:solidFill>
                <a:latin typeface="Arial"/>
                <a:cs typeface="Arial"/>
              </a:rPr>
              <a:t> </a:t>
            </a:r>
            <a:r>
              <a:rPr sz="4800" b="1" spc="-125" dirty="0">
                <a:solidFill>
                  <a:srgbClr val="252525"/>
                </a:solidFill>
                <a:latin typeface="Arial"/>
                <a:cs typeface="Arial"/>
              </a:rPr>
              <a:t>INCLUSIÓN </a:t>
            </a:r>
            <a:r>
              <a:rPr sz="4800" b="1" spc="-365" dirty="0">
                <a:solidFill>
                  <a:srgbClr val="252525"/>
                </a:solidFill>
                <a:latin typeface="Arial"/>
                <a:cs typeface="Arial"/>
              </a:rPr>
              <a:t>SOCIAL</a:t>
            </a:r>
            <a:endParaRPr sz="4800">
              <a:latin typeface="Arial"/>
              <a:cs typeface="Arial"/>
            </a:endParaRPr>
          </a:p>
        </p:txBody>
      </p:sp>
      <p:grpSp>
        <p:nvGrpSpPr>
          <p:cNvPr id="8" name="object 8"/>
          <p:cNvGrpSpPr/>
          <p:nvPr/>
        </p:nvGrpSpPr>
        <p:grpSpPr>
          <a:xfrm>
            <a:off x="0" y="3296411"/>
            <a:ext cx="12071985" cy="3568065"/>
            <a:chOff x="0" y="3296411"/>
            <a:chExt cx="12071985" cy="3568065"/>
          </a:xfrm>
        </p:grpSpPr>
        <p:pic>
          <p:nvPicPr>
            <p:cNvPr id="9" name="object 9"/>
            <p:cNvPicPr/>
            <p:nvPr/>
          </p:nvPicPr>
          <p:blipFill>
            <a:blip r:embed="rId6" cstate="print"/>
            <a:stretch>
              <a:fillRect/>
            </a:stretch>
          </p:blipFill>
          <p:spPr>
            <a:xfrm>
              <a:off x="0" y="3296411"/>
              <a:ext cx="633984" cy="1766316"/>
            </a:xfrm>
            <a:prstGeom prst="rect">
              <a:avLst/>
            </a:prstGeom>
          </p:spPr>
        </p:pic>
        <p:sp>
          <p:nvSpPr>
            <p:cNvPr id="10" name="object 10"/>
            <p:cNvSpPr/>
            <p:nvPr/>
          </p:nvSpPr>
          <p:spPr>
            <a:xfrm>
              <a:off x="8776716" y="5765291"/>
              <a:ext cx="3289300" cy="1092835"/>
            </a:xfrm>
            <a:custGeom>
              <a:avLst/>
              <a:gdLst/>
              <a:ahLst/>
              <a:cxnLst/>
              <a:rect l="l" t="t" r="r" b="b"/>
              <a:pathLst>
                <a:path w="3289300" h="1092834">
                  <a:moveTo>
                    <a:pt x="3288791" y="0"/>
                  </a:moveTo>
                  <a:lnTo>
                    <a:pt x="0" y="0"/>
                  </a:lnTo>
                  <a:lnTo>
                    <a:pt x="0" y="1092708"/>
                  </a:lnTo>
                  <a:lnTo>
                    <a:pt x="3288791" y="1092708"/>
                  </a:lnTo>
                  <a:lnTo>
                    <a:pt x="3288791" y="0"/>
                  </a:lnTo>
                  <a:close/>
                </a:path>
              </a:pathLst>
            </a:custGeom>
            <a:solidFill>
              <a:srgbClr val="B51529"/>
            </a:solidFill>
          </p:spPr>
          <p:txBody>
            <a:bodyPr wrap="square" lIns="0" tIns="0" rIns="0" bIns="0" rtlCol="0"/>
            <a:lstStyle/>
            <a:p>
              <a:endParaRPr/>
            </a:p>
          </p:txBody>
        </p:sp>
        <p:sp>
          <p:nvSpPr>
            <p:cNvPr id="11" name="object 11"/>
            <p:cNvSpPr/>
            <p:nvPr/>
          </p:nvSpPr>
          <p:spPr>
            <a:xfrm>
              <a:off x="8776716" y="5765291"/>
              <a:ext cx="3289300" cy="1092835"/>
            </a:xfrm>
            <a:custGeom>
              <a:avLst/>
              <a:gdLst/>
              <a:ahLst/>
              <a:cxnLst/>
              <a:rect l="l" t="t" r="r" b="b"/>
              <a:pathLst>
                <a:path w="3289300" h="1092834">
                  <a:moveTo>
                    <a:pt x="0" y="1092708"/>
                  </a:moveTo>
                  <a:lnTo>
                    <a:pt x="3288791" y="1092708"/>
                  </a:lnTo>
                  <a:lnTo>
                    <a:pt x="3288791" y="0"/>
                  </a:lnTo>
                  <a:lnTo>
                    <a:pt x="0" y="0"/>
                  </a:lnTo>
                  <a:lnTo>
                    <a:pt x="0" y="1092708"/>
                  </a:lnTo>
                  <a:close/>
                </a:path>
              </a:pathLst>
            </a:custGeom>
            <a:ln w="12191">
              <a:solidFill>
                <a:srgbClr val="B51529"/>
              </a:solidFill>
            </a:ln>
          </p:spPr>
          <p:txBody>
            <a:bodyPr wrap="square" lIns="0" tIns="0" rIns="0" bIns="0" rtlCol="0"/>
            <a:lstStyle/>
            <a:p>
              <a:endParaRPr/>
            </a:p>
          </p:txBody>
        </p:sp>
      </p:grpSp>
      <p:sp>
        <p:nvSpPr>
          <p:cNvPr id="13" name="CuadroTexto 12">
            <a:extLst>
              <a:ext uri="{FF2B5EF4-FFF2-40B4-BE49-F238E27FC236}">
                <a16:creationId xmlns:a16="http://schemas.microsoft.com/office/drawing/2014/main" id="{7FD497E9-6AE1-0EED-AA93-344D86D24908}"/>
              </a:ext>
            </a:extLst>
          </p:cNvPr>
          <p:cNvSpPr txBox="1"/>
          <p:nvPr/>
        </p:nvSpPr>
        <p:spPr>
          <a:xfrm>
            <a:off x="1425763" y="5599049"/>
            <a:ext cx="6282646" cy="369332"/>
          </a:xfrm>
          <a:prstGeom prst="rect">
            <a:avLst/>
          </a:prstGeom>
          <a:noFill/>
        </p:spPr>
        <p:txBody>
          <a:bodyPr wrap="square">
            <a:spAutoFit/>
          </a:bodyPr>
          <a:lstStyle/>
          <a:p>
            <a:pPr marL="1348740" marR="0" indent="-1348740">
              <a:spcBef>
                <a:spcPts val="0"/>
              </a:spcBef>
              <a:spcAft>
                <a:spcPts val="0"/>
              </a:spcAft>
              <a:tabLst>
                <a:tab pos="1143000" algn="l"/>
              </a:tabLst>
            </a:pPr>
            <a:r>
              <a:rPr lang="es-PE" sz="1800" b="1" dirty="0">
                <a:effectLst/>
                <a:latin typeface="Arial" panose="020B0604020202020204" pitchFamily="34" charset="0"/>
                <a:ea typeface="Times New Roman" panose="02020603050405020304" pitchFamily="18" charset="0"/>
              </a:rPr>
              <a:t>LIC. THARNELLY GLENDA TAPIA SOSA </a:t>
            </a:r>
            <a:endParaRPr lang="en-US" sz="2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0"/>
            <a:ext cx="12191999" cy="6857999"/>
            <a:chOff x="0" y="0"/>
            <a:chExt cx="12191999" cy="6857999"/>
          </a:xfrm>
        </p:grpSpPr>
        <p:pic>
          <p:nvPicPr>
            <p:cNvPr id="3" name="object 3"/>
            <p:cNvPicPr/>
            <p:nvPr/>
          </p:nvPicPr>
          <p:blipFill>
            <a:blip r:embed="rId2" cstate="print"/>
            <a:stretch>
              <a:fillRect/>
            </a:stretch>
          </p:blipFill>
          <p:spPr>
            <a:xfrm>
              <a:off x="0" y="0"/>
              <a:ext cx="12178284" cy="6857999"/>
            </a:xfrm>
            <a:prstGeom prst="rect">
              <a:avLst/>
            </a:prstGeom>
          </p:spPr>
        </p:pic>
        <p:pic>
          <p:nvPicPr>
            <p:cNvPr id="4" name="object 4"/>
            <p:cNvPicPr/>
            <p:nvPr/>
          </p:nvPicPr>
          <p:blipFill>
            <a:blip r:embed="rId3" cstate="print"/>
            <a:stretch>
              <a:fillRect/>
            </a:stretch>
          </p:blipFill>
          <p:spPr>
            <a:xfrm>
              <a:off x="10110613" y="240924"/>
              <a:ext cx="1629156" cy="1135379"/>
            </a:xfrm>
            <a:prstGeom prst="rect">
              <a:avLst/>
            </a:prstGeom>
          </p:spPr>
        </p:pic>
        <p:pic>
          <p:nvPicPr>
            <p:cNvPr id="5" name="object 5"/>
            <p:cNvPicPr/>
            <p:nvPr/>
          </p:nvPicPr>
          <p:blipFill>
            <a:blip r:embed="rId4" cstate="print"/>
            <a:stretch>
              <a:fillRect/>
            </a:stretch>
          </p:blipFill>
          <p:spPr>
            <a:xfrm>
              <a:off x="0" y="2359150"/>
              <a:ext cx="12191999" cy="4498846"/>
            </a:xfrm>
            <a:prstGeom prst="rect">
              <a:avLst/>
            </a:prstGeom>
          </p:spPr>
        </p:pic>
        <p:pic>
          <p:nvPicPr>
            <p:cNvPr id="6" name="object 6"/>
            <p:cNvPicPr/>
            <p:nvPr/>
          </p:nvPicPr>
          <p:blipFill>
            <a:blip r:embed="rId5" cstate="print"/>
            <a:stretch>
              <a:fillRect/>
            </a:stretch>
          </p:blipFill>
          <p:spPr>
            <a:xfrm>
              <a:off x="22859" y="3296411"/>
              <a:ext cx="7854696" cy="1766316"/>
            </a:xfrm>
            <a:prstGeom prst="rect">
              <a:avLst/>
            </a:prstGeom>
          </p:spPr>
        </p:pic>
      </p:grpSp>
      <p:grpSp>
        <p:nvGrpSpPr>
          <p:cNvPr id="8" name="object 8"/>
          <p:cNvGrpSpPr/>
          <p:nvPr/>
        </p:nvGrpSpPr>
        <p:grpSpPr>
          <a:xfrm>
            <a:off x="0" y="3296411"/>
            <a:ext cx="12071985" cy="3568065"/>
            <a:chOff x="0" y="3296411"/>
            <a:chExt cx="12071985" cy="3568065"/>
          </a:xfrm>
        </p:grpSpPr>
        <p:pic>
          <p:nvPicPr>
            <p:cNvPr id="9" name="object 9"/>
            <p:cNvPicPr/>
            <p:nvPr/>
          </p:nvPicPr>
          <p:blipFill>
            <a:blip r:embed="rId6" cstate="print"/>
            <a:stretch>
              <a:fillRect/>
            </a:stretch>
          </p:blipFill>
          <p:spPr>
            <a:xfrm>
              <a:off x="0" y="3296411"/>
              <a:ext cx="633984" cy="1766316"/>
            </a:xfrm>
            <a:prstGeom prst="rect">
              <a:avLst/>
            </a:prstGeom>
          </p:spPr>
        </p:pic>
        <p:sp>
          <p:nvSpPr>
            <p:cNvPr id="10" name="object 10"/>
            <p:cNvSpPr/>
            <p:nvPr/>
          </p:nvSpPr>
          <p:spPr>
            <a:xfrm>
              <a:off x="8776716" y="5765291"/>
              <a:ext cx="3289300" cy="1092835"/>
            </a:xfrm>
            <a:custGeom>
              <a:avLst/>
              <a:gdLst/>
              <a:ahLst/>
              <a:cxnLst/>
              <a:rect l="l" t="t" r="r" b="b"/>
              <a:pathLst>
                <a:path w="3289300" h="1092834">
                  <a:moveTo>
                    <a:pt x="3288791" y="0"/>
                  </a:moveTo>
                  <a:lnTo>
                    <a:pt x="0" y="0"/>
                  </a:lnTo>
                  <a:lnTo>
                    <a:pt x="0" y="1092708"/>
                  </a:lnTo>
                  <a:lnTo>
                    <a:pt x="3288791" y="1092708"/>
                  </a:lnTo>
                  <a:lnTo>
                    <a:pt x="3288791" y="0"/>
                  </a:lnTo>
                  <a:close/>
                </a:path>
              </a:pathLst>
            </a:custGeom>
            <a:solidFill>
              <a:srgbClr val="B51529"/>
            </a:solidFill>
          </p:spPr>
          <p:txBody>
            <a:bodyPr wrap="square" lIns="0" tIns="0" rIns="0" bIns="0" rtlCol="0"/>
            <a:lstStyle/>
            <a:p>
              <a:endParaRPr/>
            </a:p>
          </p:txBody>
        </p:sp>
        <p:sp>
          <p:nvSpPr>
            <p:cNvPr id="11" name="object 11"/>
            <p:cNvSpPr/>
            <p:nvPr/>
          </p:nvSpPr>
          <p:spPr>
            <a:xfrm>
              <a:off x="8776716" y="5765291"/>
              <a:ext cx="3289300" cy="1092835"/>
            </a:xfrm>
            <a:custGeom>
              <a:avLst/>
              <a:gdLst/>
              <a:ahLst/>
              <a:cxnLst/>
              <a:rect l="l" t="t" r="r" b="b"/>
              <a:pathLst>
                <a:path w="3289300" h="1092834">
                  <a:moveTo>
                    <a:pt x="0" y="1092708"/>
                  </a:moveTo>
                  <a:lnTo>
                    <a:pt x="3288791" y="1092708"/>
                  </a:lnTo>
                  <a:lnTo>
                    <a:pt x="3288791" y="0"/>
                  </a:lnTo>
                  <a:lnTo>
                    <a:pt x="0" y="0"/>
                  </a:lnTo>
                  <a:lnTo>
                    <a:pt x="0" y="1092708"/>
                  </a:lnTo>
                  <a:close/>
                </a:path>
              </a:pathLst>
            </a:custGeom>
            <a:ln w="12191">
              <a:solidFill>
                <a:srgbClr val="B51529"/>
              </a:solidFill>
            </a:ln>
          </p:spPr>
          <p:txBody>
            <a:bodyPr wrap="square" lIns="0" tIns="0" rIns="0" bIns="0" rtlCol="0"/>
            <a:lstStyle/>
            <a:p>
              <a:endParaRPr/>
            </a:p>
          </p:txBody>
        </p:sp>
      </p:grpSp>
      <p:sp>
        <p:nvSpPr>
          <p:cNvPr id="13" name="object 3">
            <a:extLst>
              <a:ext uri="{FF2B5EF4-FFF2-40B4-BE49-F238E27FC236}">
                <a16:creationId xmlns:a16="http://schemas.microsoft.com/office/drawing/2014/main" id="{6DE0E39B-6D9A-4626-1831-F34CA1BA1EA3}"/>
              </a:ext>
            </a:extLst>
          </p:cNvPr>
          <p:cNvSpPr txBox="1">
            <a:spLocks/>
          </p:cNvSpPr>
          <p:nvPr/>
        </p:nvSpPr>
        <p:spPr>
          <a:xfrm>
            <a:off x="788009" y="342391"/>
            <a:ext cx="8541385" cy="975215"/>
          </a:xfrm>
          <a:prstGeom prst="rect">
            <a:avLst/>
          </a:prstGeom>
        </p:spPr>
        <p:txBody>
          <a:bodyPr vert="horz" wrap="square" lIns="0" tIns="53906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2080">
              <a:lnSpc>
                <a:spcPct val="100000"/>
              </a:lnSpc>
              <a:spcBef>
                <a:spcPts val="105"/>
              </a:spcBef>
            </a:pPr>
            <a:r>
              <a:rPr lang="en-US" sz="2800" b="1" dirty="0"/>
              <a:t>MARCO</a:t>
            </a:r>
            <a:r>
              <a:rPr lang="en-US" sz="2800" b="1" spc="-40" dirty="0"/>
              <a:t> </a:t>
            </a:r>
            <a:r>
              <a:rPr lang="en-US" sz="2800" b="1" spc="-10" dirty="0"/>
              <a:t>ESTRATÉGICO</a:t>
            </a:r>
          </a:p>
        </p:txBody>
      </p:sp>
      <p:graphicFrame>
        <p:nvGraphicFramePr>
          <p:cNvPr id="7" name="Tabla 6">
            <a:extLst>
              <a:ext uri="{FF2B5EF4-FFF2-40B4-BE49-F238E27FC236}">
                <a16:creationId xmlns:a16="http://schemas.microsoft.com/office/drawing/2014/main" id="{13C3BC51-B2F7-3AD6-C043-7B2EA4C56053}"/>
              </a:ext>
            </a:extLst>
          </p:cNvPr>
          <p:cNvGraphicFramePr>
            <a:graphicFrameLocks noGrp="1"/>
          </p:cNvGraphicFramePr>
          <p:nvPr>
            <p:extLst>
              <p:ext uri="{D42A27DB-BD31-4B8C-83A1-F6EECF244321}">
                <p14:modId xmlns:p14="http://schemas.microsoft.com/office/powerpoint/2010/main" val="2032241990"/>
              </p:ext>
            </p:extLst>
          </p:nvPr>
        </p:nvGraphicFramePr>
        <p:xfrm>
          <a:off x="1411357" y="1540565"/>
          <a:ext cx="9233452" cy="4975044"/>
        </p:xfrm>
        <a:graphic>
          <a:graphicData uri="http://schemas.openxmlformats.org/drawingml/2006/table">
            <a:tbl>
              <a:tblPr firstRow="1" bandRow="1">
                <a:tableStyleId>{5C22544A-7EE6-4342-B048-85BDC9FD1C3A}</a:tableStyleId>
              </a:tblPr>
              <a:tblGrid>
                <a:gridCol w="9233452">
                  <a:extLst>
                    <a:ext uri="{9D8B030D-6E8A-4147-A177-3AD203B41FA5}">
                      <a16:colId xmlns:a16="http://schemas.microsoft.com/office/drawing/2014/main" val="1672179496"/>
                    </a:ext>
                  </a:extLst>
                </a:gridCol>
              </a:tblGrid>
              <a:tr h="660169">
                <a:tc>
                  <a:txBody>
                    <a:bodyPr/>
                    <a:lstStyle/>
                    <a:p>
                      <a:pPr marL="0" marR="0" algn="l">
                        <a:lnSpc>
                          <a:spcPct val="115000"/>
                        </a:lnSpc>
                        <a:spcBef>
                          <a:spcPts val="0"/>
                        </a:spcBef>
                        <a:spcAft>
                          <a:spcPts val="800"/>
                        </a:spcAft>
                      </a:pPr>
                      <a:r>
                        <a:rPr lang="es-ES" sz="1800" kern="100" dirty="0">
                          <a:effectLst/>
                          <a:highlight>
                            <a:srgbClr val="C00000"/>
                          </a:highlight>
                        </a:rPr>
                        <a:t>RESOLUCIÓN EJECUTIVA REGIONAL N° 098-2024/MOQ.2024 - OBJETIVO INSTITUCIONAL</a:t>
                      </a:r>
                      <a:endParaRPr lang="en-US" sz="1800" kern="100" dirty="0">
                        <a:effectLst/>
                        <a:highlight>
                          <a:srgbClr val="C00000"/>
                        </a:highlight>
                        <a:latin typeface="Aptos" panose="020B0004020202020204" pitchFamily="34" charset="0"/>
                        <a:ea typeface="Aptos" panose="020B0004020202020204" pitchFamily="34" charset="0"/>
                        <a:cs typeface="Times New Roman" panose="02020603050405020304" pitchFamily="18" charset="0"/>
                      </a:endParaRPr>
                    </a:p>
                  </a:txBody>
                  <a:tcPr marL="9525" marR="9525" marT="134620" marB="0"/>
                </a:tc>
                <a:extLst>
                  <a:ext uri="{0D108BD9-81ED-4DB2-BD59-A6C34878D82A}">
                    <a16:rowId xmlns:a16="http://schemas.microsoft.com/office/drawing/2014/main" val="4245678065"/>
                  </a:ext>
                </a:extLst>
              </a:tr>
              <a:tr h="676482">
                <a:tc>
                  <a:txBody>
                    <a:bodyPr/>
                    <a:lstStyle/>
                    <a:p>
                      <a:pPr marL="0" marR="0" algn="l">
                        <a:lnSpc>
                          <a:spcPct val="115000"/>
                        </a:lnSpc>
                        <a:spcBef>
                          <a:spcPts val="0"/>
                        </a:spcBef>
                        <a:spcAft>
                          <a:spcPts val="800"/>
                        </a:spcAft>
                      </a:pPr>
                      <a:r>
                        <a:rPr lang="es-ES" sz="1800" kern="100" dirty="0">
                          <a:effectLst/>
                        </a:rPr>
                        <a:t>O.E.I.04. Mejorar el desarrollo e inclusión social de los sectores en situación de vulnerabilidad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142875" marB="0"/>
                </a:tc>
                <a:extLst>
                  <a:ext uri="{0D108BD9-81ED-4DB2-BD59-A6C34878D82A}">
                    <a16:rowId xmlns:a16="http://schemas.microsoft.com/office/drawing/2014/main" val="1220101599"/>
                  </a:ext>
                </a:extLst>
              </a:tr>
              <a:tr h="702707">
                <a:tc>
                  <a:txBody>
                    <a:bodyPr/>
                    <a:lstStyle/>
                    <a:p>
                      <a:pPr marL="0" marR="0" algn="l">
                        <a:lnSpc>
                          <a:spcPct val="115000"/>
                        </a:lnSpc>
                        <a:spcBef>
                          <a:spcPts val="0"/>
                        </a:spcBef>
                        <a:spcAft>
                          <a:spcPts val="800"/>
                        </a:spcAft>
                      </a:pPr>
                      <a:r>
                        <a:rPr lang="en-US" sz="1800" kern="100" dirty="0">
                          <a:effectLst/>
                          <a:highlight>
                            <a:srgbClr val="C00000"/>
                          </a:highlight>
                        </a:rPr>
                        <a:t>OBJETIVOS DEL PLAN</a:t>
                      </a:r>
                      <a:endParaRPr lang="en-US" sz="1800" kern="100" dirty="0">
                        <a:effectLst/>
                        <a:highlight>
                          <a:srgbClr val="C00000"/>
                        </a:highlight>
                        <a:latin typeface="Aptos" panose="020B0004020202020204" pitchFamily="34" charset="0"/>
                        <a:ea typeface="Aptos" panose="020B0004020202020204" pitchFamily="34" charset="0"/>
                        <a:cs typeface="Times New Roman" panose="02020603050405020304" pitchFamily="18" charset="0"/>
                      </a:endParaRPr>
                    </a:p>
                  </a:txBody>
                  <a:tcPr marL="9525" marR="9525" marT="129540" marB="0"/>
                </a:tc>
                <a:extLst>
                  <a:ext uri="{0D108BD9-81ED-4DB2-BD59-A6C34878D82A}">
                    <a16:rowId xmlns:a16="http://schemas.microsoft.com/office/drawing/2014/main" val="3266066962"/>
                  </a:ext>
                </a:extLst>
              </a:tr>
              <a:tr h="918539">
                <a:tc>
                  <a:txBody>
                    <a:bodyPr/>
                    <a:lstStyle/>
                    <a:p>
                      <a:pPr marL="342900" marR="0" lvl="0" indent="-342900" algn="l">
                        <a:lnSpc>
                          <a:spcPct val="115000"/>
                        </a:lnSpc>
                        <a:spcBef>
                          <a:spcPts val="0"/>
                        </a:spcBef>
                        <a:spcAft>
                          <a:spcPts val="800"/>
                        </a:spcAft>
                        <a:buFont typeface="Arial" panose="020B0604020202020204" pitchFamily="34" charset="0"/>
                        <a:buChar char="•"/>
                        <a:tabLst>
                          <a:tab pos="457200" algn="l"/>
                        </a:tabLst>
                      </a:pPr>
                      <a:r>
                        <a:rPr lang="es-ES" sz="1800" kern="100" dirty="0">
                          <a:effectLst/>
                        </a:rPr>
                        <a:t>Desarrollar actividades preventivas promocionales y de atención para mejorar la calidad de vida de las personas adultas mayores y el ejercicio de sus Derechos.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662482951"/>
                  </a:ext>
                </a:extLst>
              </a:tr>
              <a:tr h="474328">
                <a:tc>
                  <a:txBody>
                    <a:bodyPr/>
                    <a:lstStyle/>
                    <a:p>
                      <a:pPr marL="0" marR="0" algn="l">
                        <a:lnSpc>
                          <a:spcPct val="115000"/>
                        </a:lnSpc>
                        <a:spcBef>
                          <a:spcPts val="0"/>
                        </a:spcBef>
                        <a:spcAft>
                          <a:spcPts val="800"/>
                        </a:spcAft>
                      </a:pPr>
                      <a:r>
                        <a:rPr lang="en-US" sz="1800" kern="100" dirty="0">
                          <a:effectLst/>
                          <a:highlight>
                            <a:srgbClr val="C00000"/>
                          </a:highlight>
                        </a:rPr>
                        <a:t>RESULTADO ESPERADO GENERAL</a:t>
                      </a:r>
                      <a:endParaRPr lang="en-US" sz="1800" kern="100" dirty="0">
                        <a:effectLst/>
                        <a:highlight>
                          <a:srgbClr val="C00000"/>
                        </a:highlight>
                        <a:latin typeface="Aptos" panose="020B0004020202020204" pitchFamily="34" charset="0"/>
                        <a:ea typeface="Aptos" panose="020B0004020202020204" pitchFamily="34" charset="0"/>
                        <a:cs typeface="Times New Roman" panose="02020603050405020304" pitchFamily="18" charset="0"/>
                      </a:endParaRPr>
                    </a:p>
                  </a:txBody>
                  <a:tcPr marL="9525" marR="9525" marT="24765" marB="0"/>
                </a:tc>
                <a:extLst>
                  <a:ext uri="{0D108BD9-81ED-4DB2-BD59-A6C34878D82A}">
                    <a16:rowId xmlns:a16="http://schemas.microsoft.com/office/drawing/2014/main" val="1669826957"/>
                  </a:ext>
                </a:extLst>
              </a:tr>
              <a:tr h="1542819">
                <a:tc>
                  <a:txBody>
                    <a:bodyPr/>
                    <a:lstStyle/>
                    <a:p>
                      <a:pPr marL="0" marR="0" algn="l">
                        <a:lnSpc>
                          <a:spcPct val="115000"/>
                        </a:lnSpc>
                        <a:spcBef>
                          <a:spcPts val="0"/>
                        </a:spcBef>
                        <a:spcAft>
                          <a:spcPts val="800"/>
                        </a:spcAft>
                      </a:pPr>
                      <a:r>
                        <a:rPr lang="es-ES" sz="1800" kern="100" dirty="0">
                          <a:effectLst/>
                        </a:rPr>
                        <a:t>“Atender y gestionar políticas y acciones necesarias para el desarrollo e inclusión social de las personas en situación de vulnerabilidad pobreza, abandono o peligro inminente, orientado a la mejora de su calidad de vida”. (Ordenanza Regional N°011-2021-CR/GRM, 2021).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160655" marB="0"/>
                </a:tc>
                <a:extLst>
                  <a:ext uri="{0D108BD9-81ED-4DB2-BD59-A6C34878D82A}">
                    <a16:rowId xmlns:a16="http://schemas.microsoft.com/office/drawing/2014/main" val="870609034"/>
                  </a:ext>
                </a:extLst>
              </a:tr>
            </a:tbl>
          </a:graphicData>
        </a:graphic>
      </p:graphicFrame>
    </p:spTree>
    <p:extLst>
      <p:ext uri="{BB962C8B-B14F-4D97-AF65-F5344CB8AC3E}">
        <p14:creationId xmlns:p14="http://schemas.microsoft.com/office/powerpoint/2010/main" val="136914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82818" cy="6845808"/>
          </a:xfrm>
        </p:spPr>
      </p:pic>
      <p:sp>
        <p:nvSpPr>
          <p:cNvPr id="10" name="Título 1">
            <a:extLst>
              <a:ext uri="{FF2B5EF4-FFF2-40B4-BE49-F238E27FC236}">
                <a16:creationId xmlns:a16="http://schemas.microsoft.com/office/drawing/2014/main" id="{3B3BE4D3-BEA1-4D72-8428-4729CFC59820}"/>
              </a:ext>
            </a:extLst>
          </p:cNvPr>
          <p:cNvSpPr txBox="1">
            <a:spLocks/>
          </p:cNvSpPr>
          <p:nvPr/>
        </p:nvSpPr>
        <p:spPr>
          <a:xfrm>
            <a:off x="362969" y="1123836"/>
            <a:ext cx="608863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Bahnschrift" panose="020B0502040204020203"/>
              </a:rPr>
              <a:t>SENSIBILIZACION POR EL DIA MUNDIAL TOMA DE CONCIENCIA DE LOS ABUSO Y EL MALTRATO DE LAS PERSONAS ADULTAS MAYORES</a:t>
            </a:r>
            <a:endParaRPr lang="es-PE" sz="2400" b="1" dirty="0">
              <a:latin typeface="Bahnschrift" panose="020B0502040204020203"/>
            </a:endParaRPr>
          </a:p>
        </p:txBody>
      </p:sp>
      <p:sp>
        <p:nvSpPr>
          <p:cNvPr id="11" name="CuadroTexto 10"/>
          <p:cNvSpPr txBox="1"/>
          <p:nvPr/>
        </p:nvSpPr>
        <p:spPr>
          <a:xfrm>
            <a:off x="471998" y="5295349"/>
            <a:ext cx="5979603" cy="1077218"/>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s-ES" sz="1600" dirty="0">
                <a:solidFill>
                  <a:srgbClr val="000000">
                    <a:lumMod val="85000"/>
                    <a:lumOff val="15000"/>
                  </a:srgbClr>
                </a:solidFill>
                <a:effectLst>
                  <a:outerShdw blurRad="38100" dist="38100" dir="2700000" algn="tl">
                    <a:srgbClr val="000000">
                      <a:alpha val="43137"/>
                    </a:srgbClr>
                  </a:outerShdw>
                </a:effectLst>
                <a:latin typeface="Bahnschrift" panose="020B0502040204020203" pitchFamily="34" charset="0"/>
              </a:rPr>
              <a:t>Sensibilización  y con la participación de 120 adultos mayores  de las diferentes asociaciones de personas adultas mayores  mediante una caminata  por las principales calles del cercado de Moquegua</a:t>
            </a:r>
            <a:r>
              <a:rPr lang="es-ES" sz="1600" dirty="0">
                <a:latin typeface="Bahnschrift" panose="020B0502040204020203" pitchFamily="34" charset="0"/>
              </a:rPr>
              <a:t>.</a:t>
            </a:r>
            <a:r>
              <a:rPr lang="es-ES" sz="1600" dirty="0">
                <a:solidFill>
                  <a:srgbClr val="000000">
                    <a:lumMod val="85000"/>
                    <a:lumOff val="15000"/>
                  </a:srgbClr>
                </a:solidFill>
                <a:latin typeface="Bahnschrift" panose="020B0502040204020203" pitchFamily="34" charset="0"/>
              </a:rPr>
              <a:t> </a:t>
            </a:r>
            <a:endParaRPr kumimoji="0" lang="es-PE" sz="1600" b="1" i="0" u="none" strike="noStrike" kern="1200" cap="none" spc="0" normalizeH="0" baseline="0" noProof="0" dirty="0">
              <a:ln>
                <a:noFill/>
              </a:ln>
              <a:solidFill>
                <a:srgbClr val="00389F"/>
              </a:solidFill>
              <a:effectLst/>
              <a:uLnTx/>
              <a:uFillTx/>
              <a:latin typeface="Bahnschrift" panose="020B0502040204020203" pitchFamily="34" charset="0"/>
            </a:endParaRPr>
          </a:p>
        </p:txBody>
      </p:sp>
      <p:sp>
        <p:nvSpPr>
          <p:cNvPr id="12" name="Rectángulo redondeado 11"/>
          <p:cNvSpPr/>
          <p:nvPr/>
        </p:nvSpPr>
        <p:spPr>
          <a:xfrm>
            <a:off x="495943" y="5020224"/>
            <a:ext cx="2029389" cy="2751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 Obtenido</a:t>
            </a:r>
          </a:p>
        </p:txBody>
      </p:sp>
      <p:sp>
        <p:nvSpPr>
          <p:cNvPr id="14" name="Rectángulo 13"/>
          <p:cNvSpPr/>
          <p:nvPr/>
        </p:nvSpPr>
        <p:spPr>
          <a:xfrm>
            <a:off x="750651" y="3783838"/>
            <a:ext cx="2868849" cy="1323439"/>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PE" sz="1600" i="0" u="none" strike="noStrike" kern="1200" cap="none" spc="0" normalizeH="0" baseline="0" noProof="0" dirty="0">
                <a:ln>
                  <a:noFill/>
                </a:ln>
                <a:solidFill>
                  <a:prstClr val="black"/>
                </a:solidFill>
                <a:effectLst/>
                <a:uLnTx/>
                <a:uFillTx/>
                <a:latin typeface="Bahnschrift" panose="020B0502040204020203" pitchFamily="34" charset="0"/>
              </a:rPr>
              <a:t>Asociaciones de personas Adultas Mayores</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PE" sz="1600" i="0" u="none" strike="noStrike" kern="1200" cap="none" spc="0" normalizeH="0" baseline="0" noProof="0" dirty="0">
              <a:ln>
                <a:noFill/>
              </a:ln>
              <a:solidFill>
                <a:prstClr val="black"/>
              </a:solidFill>
              <a:effectLst/>
              <a:uLnTx/>
              <a:uFillTx/>
              <a:latin typeface="Bahnschrift" panose="020B0502040204020203"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s-PE" sz="1600" i="0" u="none" strike="noStrike" kern="1200" cap="none" spc="0" normalizeH="0" baseline="0" noProof="0" dirty="0">
                <a:ln>
                  <a:noFill/>
                </a:ln>
                <a:solidFill>
                  <a:prstClr val="black"/>
                </a:solidFill>
                <a:effectLst/>
                <a:uLnTx/>
                <a:uFillTx/>
                <a:latin typeface="Bahnschrift" panose="020B0502040204020203" pitchFamily="34" charset="0"/>
              </a:rPr>
              <a:t>Defensoría del Pueblo</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s-PE" sz="1600" i="0" u="none" strike="noStrike" kern="1200" cap="none" spc="0" normalizeH="0" baseline="0" noProof="0" dirty="0">
              <a:ln>
                <a:noFill/>
              </a:ln>
              <a:solidFill>
                <a:prstClr val="black"/>
              </a:solidFill>
              <a:effectLst/>
              <a:uLnTx/>
              <a:uFillTx/>
              <a:latin typeface="Bahnschrift" panose="020B0502040204020203" pitchFamily="34" charset="0"/>
            </a:endParaRPr>
          </a:p>
        </p:txBody>
      </p:sp>
      <p:sp>
        <p:nvSpPr>
          <p:cNvPr id="15" name="Rectángulo 14"/>
          <p:cNvSpPr/>
          <p:nvPr/>
        </p:nvSpPr>
        <p:spPr>
          <a:xfrm>
            <a:off x="750651" y="2771881"/>
            <a:ext cx="4737784" cy="584775"/>
          </a:xfrm>
          <a:prstGeom prst="rect">
            <a:avLst/>
          </a:prstGeom>
        </p:spPr>
        <p:txBody>
          <a:bodyPr wrap="square">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s-MX" sz="1600" b="1" noProof="0" dirty="0">
                <a:effectLst>
                  <a:outerShdw blurRad="38100" dist="38100" dir="2700000" algn="tl">
                    <a:srgbClr val="000000">
                      <a:alpha val="43137"/>
                    </a:srgbClr>
                  </a:outerShdw>
                </a:effectLst>
                <a:latin typeface="Bahnschrift" panose="020B0502040204020203" pitchFamily="34" charset="0"/>
              </a:rPr>
              <a:t>Concientizar y la toma de conciencia </a:t>
            </a:r>
            <a:r>
              <a:rPr lang="es-MX" sz="1600" noProof="0" dirty="0">
                <a:latin typeface="Bahnschrift" panose="020B0502040204020203" pitchFamily="34" charset="0"/>
              </a:rPr>
              <a:t> sobre sus derechos de las personas adultas mayores   </a:t>
            </a:r>
            <a:endParaRPr kumimoji="0" lang="es-PE" sz="1600" i="0" u="none" strike="noStrike" kern="1200" cap="none" spc="0" normalizeH="0" baseline="0" noProof="0" dirty="0">
              <a:ln>
                <a:noFill/>
              </a:ln>
              <a:effectLst/>
              <a:uLnTx/>
              <a:uFillTx/>
              <a:latin typeface="Bahnschrift" panose="020B0502040204020203" pitchFamily="34" charset="0"/>
            </a:endParaRPr>
          </a:p>
        </p:txBody>
      </p:sp>
      <p:sp>
        <p:nvSpPr>
          <p:cNvPr id="18" name="Rectángulo redondeado 17"/>
          <p:cNvSpPr/>
          <p:nvPr/>
        </p:nvSpPr>
        <p:spPr>
          <a:xfrm>
            <a:off x="431664" y="2429267"/>
            <a:ext cx="2368080" cy="2776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noProof="0" dirty="0">
                <a:solidFill>
                  <a:srgbClr val="FFFFFF"/>
                </a:solidFill>
                <a:latin typeface="Bahnschrift" panose="020B0502040204020203" pitchFamily="34" charset="0"/>
              </a:rPr>
              <a:t>Objetivo</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sp>
        <p:nvSpPr>
          <p:cNvPr id="19" name="Rectángulo redondeado 18"/>
          <p:cNvSpPr/>
          <p:nvPr/>
        </p:nvSpPr>
        <p:spPr>
          <a:xfrm>
            <a:off x="468481" y="3393018"/>
            <a:ext cx="2368081" cy="3835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Bahnschrift" panose="020B0502040204020203" pitchFamily="34" charset="0"/>
              </a:rPr>
              <a:t>Instituciones aliadas</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pic>
        <p:nvPicPr>
          <p:cNvPr id="20" name="Gráfico 4" descr="Diana con relleno sólido">
            <a:extLst>
              <a:ext uri="{FF2B5EF4-FFF2-40B4-BE49-F238E27FC236}">
                <a16:creationId xmlns:a16="http://schemas.microsoft.com/office/drawing/2014/main" id="{EFB7D931-316B-DB73-2786-35EAC1424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802" y="2827580"/>
            <a:ext cx="325795" cy="325795"/>
          </a:xfrm>
          <a:prstGeom prst="rect">
            <a:avLst/>
          </a:prstGeom>
        </p:spPr>
      </p:pic>
      <p:sp>
        <p:nvSpPr>
          <p:cNvPr id="29" name="Rectángulo 28"/>
          <p:cNvSpPr/>
          <p:nvPr/>
        </p:nvSpPr>
        <p:spPr>
          <a:xfrm>
            <a:off x="4007598" y="3799101"/>
            <a:ext cx="2444003" cy="584775"/>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s-ES" sz="1600" noProof="0" dirty="0">
                <a:solidFill>
                  <a:prstClr val="black"/>
                </a:solidFill>
                <a:latin typeface="Bahnschrift" panose="020B0502040204020203" pitchFamily="34" charset="0"/>
              </a:rPr>
              <a:t>Municipalidad Provincial de Mariscal Nieto</a:t>
            </a:r>
            <a:endParaRPr kumimoji="0" lang="es-PE" sz="1600" i="0" u="none" strike="noStrike" kern="1200" cap="none" spc="0" normalizeH="0" baseline="0" noProof="0" dirty="0">
              <a:ln>
                <a:noFill/>
              </a:ln>
              <a:solidFill>
                <a:prstClr val="black"/>
              </a:solidFill>
              <a:effectLst/>
              <a:uLnTx/>
              <a:uFillTx/>
              <a:latin typeface="Bahnschrift" panose="020B0502040204020203" pitchFamily="34" charset="0"/>
            </a:endParaRPr>
          </a:p>
        </p:txBody>
      </p:sp>
      <p:pic>
        <p:nvPicPr>
          <p:cNvPr id="33" name="Gráfico 4" descr="Diana con relleno sólido">
            <a:extLst>
              <a:ext uri="{FF2B5EF4-FFF2-40B4-BE49-F238E27FC236}">
                <a16:creationId xmlns:a16="http://schemas.microsoft.com/office/drawing/2014/main" id="{EFB7D931-316B-DB73-2786-35EAC1424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4907" y="3928592"/>
            <a:ext cx="325795" cy="325795"/>
          </a:xfrm>
          <a:prstGeom prst="rect">
            <a:avLst/>
          </a:prstGeom>
        </p:spPr>
      </p:pic>
      <p:pic>
        <p:nvPicPr>
          <p:cNvPr id="34" name="Gráfico 4" descr="Diana con relleno sólido">
            <a:extLst>
              <a:ext uri="{FF2B5EF4-FFF2-40B4-BE49-F238E27FC236}">
                <a16:creationId xmlns:a16="http://schemas.microsoft.com/office/drawing/2014/main" id="{EFB7D931-316B-DB73-2786-35EAC1424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002" y="4585027"/>
            <a:ext cx="325795" cy="325795"/>
          </a:xfrm>
          <a:prstGeom prst="rect">
            <a:avLst/>
          </a:prstGeom>
        </p:spPr>
      </p:pic>
      <p:pic>
        <p:nvPicPr>
          <p:cNvPr id="35" name="Gráfico 4" descr="Diana con relleno sólido">
            <a:extLst>
              <a:ext uri="{FF2B5EF4-FFF2-40B4-BE49-F238E27FC236}">
                <a16:creationId xmlns:a16="http://schemas.microsoft.com/office/drawing/2014/main" id="{EFB7D931-316B-DB73-2786-35EAC1424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536" y="3929055"/>
            <a:ext cx="325795" cy="325795"/>
          </a:xfrm>
          <a:prstGeom prst="rect">
            <a:avLst/>
          </a:prstGeom>
        </p:spPr>
      </p:pic>
      <p:pic>
        <p:nvPicPr>
          <p:cNvPr id="2" name="Imagen 1">
            <a:extLst>
              <a:ext uri="{FF2B5EF4-FFF2-40B4-BE49-F238E27FC236}">
                <a16:creationId xmlns:a16="http://schemas.microsoft.com/office/drawing/2014/main" id="{3C4FDF79-5B7A-2B90-8973-13B8E9FA17C4}"/>
              </a:ext>
            </a:extLst>
          </p:cNvPr>
          <p:cNvPicPr>
            <a:picLocks noChangeAspect="1"/>
          </p:cNvPicPr>
          <p:nvPr/>
        </p:nvPicPr>
        <p:blipFill rotWithShape="1">
          <a:blip r:embed="rId5"/>
          <a:srcRect b="26369"/>
          <a:stretch/>
        </p:blipFill>
        <p:spPr>
          <a:xfrm>
            <a:off x="6743701" y="1302068"/>
            <a:ext cx="5449245" cy="2101442"/>
          </a:xfrm>
          <a:prstGeom prst="rect">
            <a:avLst/>
          </a:prstGeom>
        </p:spPr>
      </p:pic>
      <p:pic>
        <p:nvPicPr>
          <p:cNvPr id="6" name="Imagen 5">
            <a:extLst>
              <a:ext uri="{FF2B5EF4-FFF2-40B4-BE49-F238E27FC236}">
                <a16:creationId xmlns:a16="http://schemas.microsoft.com/office/drawing/2014/main" id="{D9ECC4BC-5667-14B7-57ED-8A0C87AA70D5}"/>
              </a:ext>
            </a:extLst>
          </p:cNvPr>
          <p:cNvPicPr>
            <a:picLocks noChangeAspect="1"/>
          </p:cNvPicPr>
          <p:nvPr/>
        </p:nvPicPr>
        <p:blipFill rotWithShape="1">
          <a:blip r:embed="rId6"/>
          <a:srcRect b="33907"/>
          <a:stretch/>
        </p:blipFill>
        <p:spPr>
          <a:xfrm>
            <a:off x="6743701" y="3522006"/>
            <a:ext cx="5479716" cy="2827994"/>
          </a:xfrm>
          <a:prstGeom prst="rect">
            <a:avLst/>
          </a:prstGeom>
        </p:spPr>
      </p:pic>
      <p:pic>
        <p:nvPicPr>
          <p:cNvPr id="23" name="Imagen 22">
            <a:extLst>
              <a:ext uri="{FF2B5EF4-FFF2-40B4-BE49-F238E27FC236}">
                <a16:creationId xmlns:a16="http://schemas.microsoft.com/office/drawing/2014/main" id="{BC905958-305A-4C17-B182-85B51F3AE3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Tree>
    <p:extLst>
      <p:ext uri="{BB962C8B-B14F-4D97-AF65-F5344CB8AC3E}">
        <p14:creationId xmlns:p14="http://schemas.microsoft.com/office/powerpoint/2010/main" val="216872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82818" cy="6845808"/>
          </a:xfrm>
        </p:spPr>
      </p:pic>
      <p:sp>
        <p:nvSpPr>
          <p:cNvPr id="10" name="Título 1">
            <a:extLst>
              <a:ext uri="{FF2B5EF4-FFF2-40B4-BE49-F238E27FC236}">
                <a16:creationId xmlns:a16="http://schemas.microsoft.com/office/drawing/2014/main" id="{3B3BE4D3-BEA1-4D72-8428-4729CFC59820}"/>
              </a:ext>
            </a:extLst>
          </p:cNvPr>
          <p:cNvSpPr txBox="1">
            <a:spLocks/>
          </p:cNvSpPr>
          <p:nvPr/>
        </p:nvSpPr>
        <p:spPr>
          <a:xfrm>
            <a:off x="418028" y="1190393"/>
            <a:ext cx="528427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400" b="1" dirty="0">
                <a:latin typeface="Bahnschrift" panose="020B0502040204020203"/>
              </a:rPr>
              <a:t>REUNION CON LOS PRESIDENTES DE LAS ASOCIACIONES DE PERSONAS ADULTAS MAYORES DE MOQUEGUA- ILO</a:t>
            </a:r>
          </a:p>
        </p:txBody>
      </p:sp>
      <p:sp>
        <p:nvSpPr>
          <p:cNvPr id="11" name="CuadroTexto 10"/>
          <p:cNvSpPr txBox="1"/>
          <p:nvPr/>
        </p:nvSpPr>
        <p:spPr>
          <a:xfrm>
            <a:off x="374097" y="5734362"/>
            <a:ext cx="6173272" cy="830997"/>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s-ES" sz="1600" dirty="0">
                <a:solidFill>
                  <a:srgbClr val="000000">
                    <a:lumMod val="85000"/>
                    <a:lumOff val="15000"/>
                  </a:srgbClr>
                </a:solidFill>
                <a:effectLst>
                  <a:outerShdw blurRad="38100" dist="38100" dir="2700000" algn="tl">
                    <a:srgbClr val="000000">
                      <a:alpha val="43137"/>
                    </a:srgbClr>
                  </a:outerShdw>
                </a:effectLst>
                <a:latin typeface="Bahnschrift" panose="020B0502040204020203" pitchFamily="34" charset="0"/>
              </a:rPr>
              <a:t>Socializar y proponer e impulsar  la prevención del maltrato y disminuir la discriminación  contra las personas adultas mayores </a:t>
            </a:r>
            <a:r>
              <a:rPr lang="es-ES" sz="1600" dirty="0">
                <a:latin typeface="Bahnschrift" panose="020B0502040204020203" pitchFamily="34" charset="0"/>
              </a:rPr>
              <a:t>.</a:t>
            </a:r>
            <a:r>
              <a:rPr lang="es-ES" sz="1600" dirty="0">
                <a:solidFill>
                  <a:srgbClr val="000000">
                    <a:lumMod val="85000"/>
                    <a:lumOff val="15000"/>
                  </a:srgbClr>
                </a:solidFill>
                <a:latin typeface="Bahnschrift" panose="020B0502040204020203" pitchFamily="34" charset="0"/>
              </a:rPr>
              <a:t>  150 beneficiarios y 18 Aliados Estratégicos.</a:t>
            </a:r>
            <a:endParaRPr kumimoji="0" lang="es-PE" sz="1600" b="1" i="0" u="none" strike="noStrike" kern="1200" cap="none" spc="0" normalizeH="0" baseline="0" noProof="0" dirty="0">
              <a:ln>
                <a:noFill/>
              </a:ln>
              <a:solidFill>
                <a:srgbClr val="00389F"/>
              </a:solidFill>
              <a:effectLst/>
              <a:uLnTx/>
              <a:uFillTx/>
              <a:latin typeface="Bahnschrift" panose="020B0502040204020203" pitchFamily="34" charset="0"/>
            </a:endParaRPr>
          </a:p>
        </p:txBody>
      </p:sp>
      <p:sp>
        <p:nvSpPr>
          <p:cNvPr id="12" name="Rectángulo redondeado 11"/>
          <p:cNvSpPr/>
          <p:nvPr/>
        </p:nvSpPr>
        <p:spPr>
          <a:xfrm>
            <a:off x="418028" y="5481353"/>
            <a:ext cx="2424350" cy="2896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 Obtenido</a:t>
            </a:r>
          </a:p>
        </p:txBody>
      </p:sp>
      <p:sp>
        <p:nvSpPr>
          <p:cNvPr id="15" name="Rectángulo 14"/>
          <p:cNvSpPr/>
          <p:nvPr/>
        </p:nvSpPr>
        <p:spPr>
          <a:xfrm>
            <a:off x="793284" y="2955748"/>
            <a:ext cx="5658315" cy="1077218"/>
          </a:xfrm>
          <a:prstGeom prst="rect">
            <a:avLst/>
          </a:prstGeom>
        </p:spPr>
        <p:txBody>
          <a:bodyPr wrap="square">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s-MX" sz="1600" b="1" noProof="0" dirty="0">
                <a:effectLst>
                  <a:outerShdw blurRad="38100" dist="38100" dir="2700000" algn="tl">
                    <a:srgbClr val="000000">
                      <a:alpha val="43137"/>
                    </a:srgbClr>
                  </a:outerShdw>
                </a:effectLst>
                <a:latin typeface="Bahnschrift" panose="020B0502040204020203" pitchFamily="34" charset="0"/>
              </a:rPr>
              <a:t>Coordinar actividades y  acciones  preventivas promocionales  y de atención para mejorar concientizar y la toma de conciencia </a:t>
            </a:r>
            <a:r>
              <a:rPr lang="es-MX" sz="1600" noProof="0" dirty="0">
                <a:latin typeface="Bahnschrift" panose="020B0502040204020203" pitchFamily="34" charset="0"/>
              </a:rPr>
              <a:t> sobre sus derechos  y el cumplimento de la Ley N°30490 “Ley de las personas adultas mayores.</a:t>
            </a:r>
            <a:endParaRPr kumimoji="0" lang="es-PE" sz="1600" i="0" u="none" strike="noStrike" kern="1200" cap="none" spc="0" normalizeH="0" baseline="0" noProof="0" dirty="0">
              <a:ln>
                <a:noFill/>
              </a:ln>
              <a:effectLst/>
              <a:uLnTx/>
              <a:uFillTx/>
              <a:latin typeface="Bahnschrift" panose="020B0502040204020203" pitchFamily="34" charset="0"/>
            </a:endParaRPr>
          </a:p>
        </p:txBody>
      </p:sp>
      <p:sp>
        <p:nvSpPr>
          <p:cNvPr id="18" name="Rectángulo redondeado 17"/>
          <p:cNvSpPr/>
          <p:nvPr/>
        </p:nvSpPr>
        <p:spPr>
          <a:xfrm>
            <a:off x="474298" y="2613134"/>
            <a:ext cx="2368080" cy="2776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noProof="0" dirty="0">
                <a:solidFill>
                  <a:srgbClr val="FFFFFF"/>
                </a:solidFill>
                <a:latin typeface="Bahnschrift" panose="020B0502040204020203" pitchFamily="34" charset="0"/>
              </a:rPr>
              <a:t>Objetivo</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pic>
        <p:nvPicPr>
          <p:cNvPr id="20" name="Gráfico 4" descr="Diana con relleno sólido">
            <a:extLst>
              <a:ext uri="{FF2B5EF4-FFF2-40B4-BE49-F238E27FC236}">
                <a16:creationId xmlns:a16="http://schemas.microsoft.com/office/drawing/2014/main" id="{EFB7D931-316B-DB73-2786-35EAC1424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36" y="3011447"/>
            <a:ext cx="325795" cy="325795"/>
          </a:xfrm>
          <a:prstGeom prst="rect">
            <a:avLst/>
          </a:prstGeom>
        </p:spPr>
      </p:pic>
      <p:pic>
        <p:nvPicPr>
          <p:cNvPr id="16" name="Imagen 15">
            <a:extLst>
              <a:ext uri="{FF2B5EF4-FFF2-40B4-BE49-F238E27FC236}">
                <a16:creationId xmlns:a16="http://schemas.microsoft.com/office/drawing/2014/main" id="{90051256-70DD-6A30-E947-762A411408D7}"/>
              </a:ext>
            </a:extLst>
          </p:cNvPr>
          <p:cNvPicPr>
            <a:picLocks noChangeAspect="1"/>
          </p:cNvPicPr>
          <p:nvPr/>
        </p:nvPicPr>
        <p:blipFill rotWithShape="1">
          <a:blip r:embed="rId5"/>
          <a:srcRect t="24145" b="10311"/>
          <a:stretch/>
        </p:blipFill>
        <p:spPr>
          <a:xfrm>
            <a:off x="6796043" y="4153610"/>
            <a:ext cx="5386775" cy="1934976"/>
          </a:xfrm>
          <a:prstGeom prst="rect">
            <a:avLst/>
          </a:prstGeom>
        </p:spPr>
      </p:pic>
      <p:sp>
        <p:nvSpPr>
          <p:cNvPr id="21" name="Rectángulo redondeado 11">
            <a:extLst>
              <a:ext uri="{FF2B5EF4-FFF2-40B4-BE49-F238E27FC236}">
                <a16:creationId xmlns:a16="http://schemas.microsoft.com/office/drawing/2014/main" id="{F48000C0-8917-7A8C-7C23-E90A92866F65}"/>
              </a:ext>
            </a:extLst>
          </p:cNvPr>
          <p:cNvSpPr/>
          <p:nvPr/>
        </p:nvSpPr>
        <p:spPr>
          <a:xfrm>
            <a:off x="418028" y="4153610"/>
            <a:ext cx="2424350" cy="27101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Participación </a:t>
            </a:r>
          </a:p>
        </p:txBody>
      </p:sp>
      <p:sp>
        <p:nvSpPr>
          <p:cNvPr id="23" name="CuadroTexto 22">
            <a:extLst>
              <a:ext uri="{FF2B5EF4-FFF2-40B4-BE49-F238E27FC236}">
                <a16:creationId xmlns:a16="http://schemas.microsoft.com/office/drawing/2014/main" id="{23B19D14-F34F-7107-DA4A-CD55CCA1BF7F}"/>
              </a:ext>
            </a:extLst>
          </p:cNvPr>
          <p:cNvSpPr txBox="1"/>
          <p:nvPr/>
        </p:nvSpPr>
        <p:spPr>
          <a:xfrm>
            <a:off x="444536" y="4423708"/>
            <a:ext cx="5854159" cy="1077218"/>
          </a:xfrm>
          <a:prstGeom prst="rect">
            <a:avLst/>
          </a:prstGeom>
          <a:noFill/>
        </p:spPr>
        <p:txBody>
          <a:bodyPr wrap="square">
            <a:spAutoFit/>
          </a:bodyPr>
          <a:lstStyle/>
          <a:p>
            <a:pPr marL="285750" indent="-285750">
              <a:buFont typeface="Arial" panose="020B0604020202020204" pitchFamily="34" charset="0"/>
              <a:buChar char="•"/>
            </a:pPr>
            <a:r>
              <a:rPr lang="en-US" sz="1600" dirty="0" err="1">
                <a:latin typeface="Bahnschrift" panose="020B0502040204020203" pitchFamily="34" charset="0"/>
              </a:rPr>
              <a:t>Federación</a:t>
            </a:r>
            <a:r>
              <a:rPr lang="en-US" sz="1600" dirty="0">
                <a:latin typeface="Bahnschrift" panose="020B0502040204020203" pitchFamily="34" charset="0"/>
              </a:rPr>
              <a:t> del </a:t>
            </a:r>
            <a:r>
              <a:rPr lang="en-US" sz="1600" dirty="0" err="1">
                <a:latin typeface="Bahnschrift" panose="020B0502040204020203" pitchFamily="34" charset="0"/>
              </a:rPr>
              <a:t>Adulto</a:t>
            </a:r>
            <a:r>
              <a:rPr lang="en-US" sz="1600" dirty="0">
                <a:latin typeface="Bahnschrift" panose="020B0502040204020203" pitchFamily="34" charset="0"/>
              </a:rPr>
              <a:t> Mayor de </a:t>
            </a:r>
            <a:r>
              <a:rPr lang="en-US" sz="1600" dirty="0" err="1">
                <a:latin typeface="Bahnschrift" panose="020B0502040204020203" pitchFamily="34" charset="0"/>
              </a:rPr>
              <a:t>Ilo</a:t>
            </a:r>
            <a:endParaRPr lang="en-US" sz="1600" dirty="0">
              <a:latin typeface="Bahnschrift" panose="020B0502040204020203" pitchFamily="34" charset="0"/>
            </a:endParaRPr>
          </a:p>
          <a:p>
            <a:pPr marL="285750" indent="-285750">
              <a:buFont typeface="Arial" panose="020B0604020202020204" pitchFamily="34" charset="0"/>
              <a:buChar char="•"/>
            </a:pPr>
            <a:r>
              <a:rPr lang="en-US" sz="1600" dirty="0" err="1">
                <a:latin typeface="Bahnschrift" panose="020B0502040204020203" pitchFamily="34" charset="0"/>
              </a:rPr>
              <a:t>Federación</a:t>
            </a:r>
            <a:r>
              <a:rPr lang="en-US" sz="1600" dirty="0">
                <a:latin typeface="Bahnschrift" panose="020B0502040204020203" pitchFamily="34" charset="0"/>
              </a:rPr>
              <a:t> del </a:t>
            </a:r>
            <a:r>
              <a:rPr lang="en-US" sz="1600" dirty="0" err="1">
                <a:latin typeface="Bahnschrift" panose="020B0502040204020203" pitchFamily="34" charset="0"/>
              </a:rPr>
              <a:t>Adulto</a:t>
            </a:r>
            <a:r>
              <a:rPr lang="en-US" sz="1600" dirty="0">
                <a:latin typeface="Bahnschrift" panose="020B0502040204020203" pitchFamily="34" charset="0"/>
              </a:rPr>
              <a:t> Mayor de Moquegua</a:t>
            </a:r>
          </a:p>
          <a:p>
            <a:pPr marL="285750" indent="-285750">
              <a:buFont typeface="Arial" panose="020B0604020202020204" pitchFamily="34" charset="0"/>
              <a:buChar char="•"/>
            </a:pPr>
            <a:r>
              <a:rPr lang="en-US" sz="1600" dirty="0" err="1">
                <a:latin typeface="Bahnschrift" panose="020B0502040204020203" pitchFamily="34" charset="0"/>
              </a:rPr>
              <a:t>Presidentes</a:t>
            </a:r>
            <a:r>
              <a:rPr lang="en-US" sz="1600" dirty="0">
                <a:latin typeface="Bahnschrift" panose="020B0502040204020203" pitchFamily="34" charset="0"/>
              </a:rPr>
              <a:t> de las </a:t>
            </a:r>
            <a:r>
              <a:rPr lang="en-US" sz="1600" dirty="0" err="1">
                <a:latin typeface="Bahnschrift" panose="020B0502040204020203" pitchFamily="34" charset="0"/>
              </a:rPr>
              <a:t>asociaciones</a:t>
            </a:r>
            <a:r>
              <a:rPr lang="en-US" sz="1600" dirty="0">
                <a:latin typeface="Bahnschrift" panose="020B0502040204020203" pitchFamily="34" charset="0"/>
              </a:rPr>
              <a:t> de persona </a:t>
            </a:r>
            <a:r>
              <a:rPr lang="en-US" sz="1600" dirty="0" err="1">
                <a:latin typeface="Bahnschrift" panose="020B0502040204020203" pitchFamily="34" charset="0"/>
              </a:rPr>
              <a:t>adultas</a:t>
            </a:r>
            <a:r>
              <a:rPr lang="en-US" sz="1600" dirty="0">
                <a:latin typeface="Bahnschrift" panose="020B0502040204020203" pitchFamily="34" charset="0"/>
              </a:rPr>
              <a:t> </a:t>
            </a:r>
            <a:r>
              <a:rPr lang="en-US" sz="1600" dirty="0" err="1">
                <a:latin typeface="Bahnschrift" panose="020B0502040204020203" pitchFamily="34" charset="0"/>
              </a:rPr>
              <a:t>mayores</a:t>
            </a:r>
            <a:r>
              <a:rPr lang="en-US" sz="1600" dirty="0">
                <a:latin typeface="Bahnschrift" panose="020B0502040204020203" pitchFamily="34" charset="0"/>
              </a:rPr>
              <a:t> de Moquegua y ILO</a:t>
            </a:r>
            <a:endParaRPr lang="es-MX" dirty="0">
              <a:effectLst>
                <a:outerShdw blurRad="38100" dist="38100" dir="2700000" algn="tl">
                  <a:srgbClr val="000000">
                    <a:alpha val="43137"/>
                  </a:srgbClr>
                </a:outerShdw>
              </a:effectLst>
              <a:latin typeface="Bahnschrift" panose="020B0502040204020203" pitchFamily="34" charset="0"/>
            </a:endParaRPr>
          </a:p>
        </p:txBody>
      </p:sp>
      <p:pic>
        <p:nvPicPr>
          <p:cNvPr id="24" name="Imagen 23">
            <a:extLst>
              <a:ext uri="{FF2B5EF4-FFF2-40B4-BE49-F238E27FC236}">
                <a16:creationId xmlns:a16="http://schemas.microsoft.com/office/drawing/2014/main" id="{4AA4018B-8F2A-0419-B96B-F654AA38FBCD}"/>
              </a:ext>
            </a:extLst>
          </p:cNvPr>
          <p:cNvPicPr>
            <a:picLocks noChangeAspect="1"/>
          </p:cNvPicPr>
          <p:nvPr/>
        </p:nvPicPr>
        <p:blipFill rotWithShape="1">
          <a:blip r:embed="rId6"/>
          <a:srcRect b="17390"/>
          <a:stretch/>
        </p:blipFill>
        <p:spPr>
          <a:xfrm>
            <a:off x="6796043" y="1332747"/>
            <a:ext cx="5395957" cy="2553454"/>
          </a:xfrm>
          <a:prstGeom prst="rect">
            <a:avLst/>
          </a:prstGeom>
        </p:spPr>
      </p:pic>
      <p:pic>
        <p:nvPicPr>
          <p:cNvPr id="22" name="Imagen 21">
            <a:extLst>
              <a:ext uri="{FF2B5EF4-FFF2-40B4-BE49-F238E27FC236}">
                <a16:creationId xmlns:a16="http://schemas.microsoft.com/office/drawing/2014/main" id="{BC905958-305A-4C17-B182-85B51F3AE3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Tree>
    <p:extLst>
      <p:ext uri="{BB962C8B-B14F-4D97-AF65-F5344CB8AC3E}">
        <p14:creationId xmlns:p14="http://schemas.microsoft.com/office/powerpoint/2010/main" val="73031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82818" cy="6845808"/>
          </a:xfrm>
        </p:spPr>
      </p:pic>
      <p:sp>
        <p:nvSpPr>
          <p:cNvPr id="14" name="Rectángulo redondeado 13"/>
          <p:cNvSpPr/>
          <p:nvPr/>
        </p:nvSpPr>
        <p:spPr>
          <a:xfrm>
            <a:off x="280859" y="4393696"/>
            <a:ext cx="2345439" cy="2577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s-PE" sz="1400" dirty="0">
                <a:solidFill>
                  <a:srgbClr val="FFFFFF"/>
                </a:solidFill>
                <a:latin typeface="Bahnschrift" panose="020B0502040204020203" pitchFamily="34" charset="0"/>
              </a:rPr>
              <a:t>Total de Participantes</a:t>
            </a:r>
          </a:p>
        </p:txBody>
      </p:sp>
      <p:sp>
        <p:nvSpPr>
          <p:cNvPr id="15" name="Google Shape;47;p4"/>
          <p:cNvSpPr txBox="1"/>
          <p:nvPr/>
        </p:nvSpPr>
        <p:spPr>
          <a:xfrm>
            <a:off x="3518837" y="3404768"/>
            <a:ext cx="2940106" cy="459819"/>
          </a:xfrm>
          <a:prstGeom prst="rect">
            <a:avLst/>
          </a:prstGeom>
          <a:noFill/>
          <a:ln>
            <a:noFill/>
          </a:ln>
        </p:spPr>
        <p:txBody>
          <a:bodyPr spcFirstLastPara="1" wrap="square" lIns="91425" tIns="91425" rIns="91425" bIns="91425" anchor="t" anchorCtr="0">
            <a:noAutofit/>
          </a:bodyPr>
          <a:lstStyle/>
          <a:p>
            <a:pPr defTabSz="914378">
              <a:spcAft>
                <a:spcPts val="1600"/>
              </a:spcAft>
              <a:buClr>
                <a:srgbClr val="EEEEEE"/>
              </a:buClr>
              <a:buSzPts val="1800"/>
            </a:pPr>
            <a:endParaRPr lang="es-PE" sz="1400" b="1" dirty="0">
              <a:solidFill>
                <a:srgbClr val="0000CC"/>
              </a:solidFill>
              <a:latin typeface="Bahnschrift" panose="020B0502040204020203" pitchFamily="34" charset="0"/>
            </a:endParaRPr>
          </a:p>
        </p:txBody>
      </p:sp>
      <p:sp>
        <p:nvSpPr>
          <p:cNvPr id="16" name="Título 1">
            <a:extLst>
              <a:ext uri="{FF2B5EF4-FFF2-40B4-BE49-F238E27FC236}">
                <a16:creationId xmlns:a16="http://schemas.microsoft.com/office/drawing/2014/main" id="{3B3BE4D3-BEA1-4D72-8428-4729CFC59820}"/>
              </a:ext>
            </a:extLst>
          </p:cNvPr>
          <p:cNvSpPr>
            <a:spLocks noGrp="1"/>
          </p:cNvSpPr>
          <p:nvPr>
            <p:ph type="title"/>
          </p:nvPr>
        </p:nvSpPr>
        <p:spPr>
          <a:xfrm>
            <a:off x="265787" y="1177674"/>
            <a:ext cx="5639713" cy="1325563"/>
          </a:xfrm>
        </p:spPr>
        <p:txBody>
          <a:bodyPr>
            <a:noAutofit/>
          </a:bodyPr>
          <a:lstStyle/>
          <a:p>
            <a:r>
              <a:rPr lang="es-PE" sz="2400" b="1" dirty="0">
                <a:latin typeface="Bahnschrift" panose="020B0502040204020203"/>
              </a:rPr>
              <a:t>1ER ENCUENTRO REGIONAL DE SABERES PRODUCTIVOS DEL GOBIERNO REGIONAL DE MOQUEGUA 2023</a:t>
            </a:r>
          </a:p>
        </p:txBody>
      </p:sp>
      <p:sp>
        <p:nvSpPr>
          <p:cNvPr id="17" name="CuadroTexto 16"/>
          <p:cNvSpPr txBox="1"/>
          <p:nvPr/>
        </p:nvSpPr>
        <p:spPr>
          <a:xfrm>
            <a:off x="215488" y="2961789"/>
            <a:ext cx="5331466" cy="1169551"/>
          </a:xfrm>
          <a:prstGeom prst="rect">
            <a:avLst/>
          </a:prstGeom>
          <a:noFill/>
        </p:spPr>
        <p:txBody>
          <a:bodyPr wrap="square" rtlCol="0">
            <a:spAutoFit/>
          </a:bodyPr>
          <a:lstStyle/>
          <a:p>
            <a:pPr algn="just" defTabSz="914378"/>
            <a:r>
              <a:rPr lang="es-PE" sz="1400" dirty="0">
                <a:solidFill>
                  <a:schemeClr val="tx1">
                    <a:lumMod val="85000"/>
                    <a:lumOff val="15000"/>
                  </a:schemeClr>
                </a:solidFill>
                <a:latin typeface="Bahnschrift" panose="020B0502040204020203" pitchFamily="34" charset="0"/>
              </a:rPr>
              <a:t>A fin de “</a:t>
            </a:r>
            <a:r>
              <a:rPr lang="es-PE" sz="1400" b="1" dirty="0">
                <a:solidFill>
                  <a:schemeClr val="tx1">
                    <a:lumMod val="85000"/>
                    <a:lumOff val="15000"/>
                  </a:schemeClr>
                </a:solidFill>
                <a:latin typeface="Bahnschrift" panose="020B0502040204020203" pitchFamily="34" charset="0"/>
              </a:rPr>
              <a:t>fortalecer  y revalorar la identidad local de la Región Moquegua a partir del reconocimiento  de su rol como  portador de saberes que forma parte de la herencia cultural  sus comunidades, evitar la pérdida de los saberes  en sus danzas tradicionales, comidas, cantos, medicina natural etc. </a:t>
            </a:r>
            <a:endParaRPr lang="es-PE" sz="1200" dirty="0">
              <a:solidFill>
                <a:schemeClr val="tx1">
                  <a:lumMod val="85000"/>
                  <a:lumOff val="15000"/>
                </a:schemeClr>
              </a:solidFill>
              <a:latin typeface="Bahnschrift" panose="020B0502040204020203" pitchFamily="34" charset="0"/>
            </a:endParaRPr>
          </a:p>
        </p:txBody>
      </p:sp>
      <p:sp>
        <p:nvSpPr>
          <p:cNvPr id="30" name="Rectángulo redondeado 37">
            <a:extLst>
              <a:ext uri="{FF2B5EF4-FFF2-40B4-BE49-F238E27FC236}">
                <a16:creationId xmlns:a16="http://schemas.microsoft.com/office/drawing/2014/main" id="{2B35581A-8243-1914-FA82-259F80CFF108}"/>
              </a:ext>
            </a:extLst>
          </p:cNvPr>
          <p:cNvSpPr/>
          <p:nvPr/>
        </p:nvSpPr>
        <p:spPr>
          <a:xfrm>
            <a:off x="3013844" y="4351213"/>
            <a:ext cx="2549460" cy="25313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s-PE" sz="1400" dirty="0">
                <a:solidFill>
                  <a:srgbClr val="FFFFFF"/>
                </a:solidFill>
                <a:latin typeface="Bahnschrift" panose="020B0502040204020203" pitchFamily="34" charset="0"/>
              </a:rPr>
              <a:t>Principal logro obtenido</a:t>
            </a:r>
          </a:p>
        </p:txBody>
      </p:sp>
      <p:sp>
        <p:nvSpPr>
          <p:cNvPr id="31" name="CuadroTexto 30">
            <a:extLst>
              <a:ext uri="{FF2B5EF4-FFF2-40B4-BE49-F238E27FC236}">
                <a16:creationId xmlns:a16="http://schemas.microsoft.com/office/drawing/2014/main" id="{0AA54D9C-EC57-BAC5-D1D4-B556A22C0906}"/>
              </a:ext>
            </a:extLst>
          </p:cNvPr>
          <p:cNvSpPr txBox="1"/>
          <p:nvPr/>
        </p:nvSpPr>
        <p:spPr>
          <a:xfrm>
            <a:off x="2996336" y="4651434"/>
            <a:ext cx="3215869" cy="738664"/>
          </a:xfrm>
          <a:prstGeom prst="rect">
            <a:avLst/>
          </a:prstGeom>
          <a:noFill/>
        </p:spPr>
        <p:txBody>
          <a:bodyPr wrap="square" rtlCol="0">
            <a:spAutoFit/>
          </a:bodyPr>
          <a:lstStyle/>
          <a:p>
            <a:pPr defTabSz="914378"/>
            <a:r>
              <a:rPr lang="es-PE" sz="1400" dirty="0">
                <a:solidFill>
                  <a:srgbClr val="000000">
                    <a:lumMod val="85000"/>
                    <a:lumOff val="15000"/>
                  </a:srgbClr>
                </a:solidFill>
                <a:latin typeface="Bahnschrift" panose="020B0502040204020203" pitchFamily="34" charset="0"/>
              </a:rPr>
              <a:t>Se logró la participación 11 Municipalidades Provinciales y Distritales</a:t>
            </a:r>
          </a:p>
        </p:txBody>
      </p:sp>
      <p:pic>
        <p:nvPicPr>
          <p:cNvPr id="2" name="Imagen 1">
            <a:extLst>
              <a:ext uri="{FF2B5EF4-FFF2-40B4-BE49-F238E27FC236}">
                <a16:creationId xmlns:a16="http://schemas.microsoft.com/office/drawing/2014/main" id="{D7A07BF4-295F-4CAE-CEEF-7B0A4F207675}"/>
              </a:ext>
            </a:extLst>
          </p:cNvPr>
          <p:cNvPicPr>
            <a:picLocks noChangeAspect="1"/>
          </p:cNvPicPr>
          <p:nvPr/>
        </p:nvPicPr>
        <p:blipFill rotWithShape="1">
          <a:blip r:embed="rId3"/>
          <a:srcRect t="28197"/>
          <a:stretch/>
        </p:blipFill>
        <p:spPr>
          <a:xfrm>
            <a:off x="6197799" y="1374224"/>
            <a:ext cx="5994201" cy="2127026"/>
          </a:xfrm>
          <a:prstGeom prst="rect">
            <a:avLst/>
          </a:prstGeom>
        </p:spPr>
      </p:pic>
      <p:pic>
        <p:nvPicPr>
          <p:cNvPr id="3" name="Imagen 2">
            <a:extLst>
              <a:ext uri="{FF2B5EF4-FFF2-40B4-BE49-F238E27FC236}">
                <a16:creationId xmlns:a16="http://schemas.microsoft.com/office/drawing/2014/main" id="{68841FF6-071B-3C54-9077-3AA691E8AB4B}"/>
              </a:ext>
            </a:extLst>
          </p:cNvPr>
          <p:cNvPicPr>
            <a:picLocks noChangeAspect="1"/>
          </p:cNvPicPr>
          <p:nvPr/>
        </p:nvPicPr>
        <p:blipFill rotWithShape="1">
          <a:blip r:embed="rId4"/>
          <a:srcRect t="34328"/>
          <a:stretch/>
        </p:blipFill>
        <p:spPr>
          <a:xfrm>
            <a:off x="6197799" y="3735480"/>
            <a:ext cx="5975324" cy="1935712"/>
          </a:xfrm>
          <a:prstGeom prst="rect">
            <a:avLst/>
          </a:prstGeom>
        </p:spPr>
      </p:pic>
      <p:pic>
        <p:nvPicPr>
          <p:cNvPr id="24" name="Imagen 23">
            <a:extLst>
              <a:ext uri="{FF2B5EF4-FFF2-40B4-BE49-F238E27FC236}">
                <a16:creationId xmlns:a16="http://schemas.microsoft.com/office/drawing/2014/main" id="{BC905958-305A-4C17-B182-85B51F3AE3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
        <p:nvSpPr>
          <p:cNvPr id="26" name="CuadroTexto 25"/>
          <p:cNvSpPr txBox="1"/>
          <p:nvPr/>
        </p:nvSpPr>
        <p:spPr>
          <a:xfrm>
            <a:off x="271803" y="4590246"/>
            <a:ext cx="1125043" cy="646331"/>
          </a:xfrm>
          <a:prstGeom prst="rect">
            <a:avLst/>
          </a:prstGeom>
          <a:noFill/>
        </p:spPr>
        <p:txBody>
          <a:bodyPr wrap="square" rtlCol="0">
            <a:spAutoFit/>
          </a:bodyPr>
          <a:lstStyle/>
          <a:p>
            <a:pPr algn="just" defTabSz="914378"/>
            <a:r>
              <a:rPr lang="es-MX" sz="3600" b="1" dirty="0">
                <a:solidFill>
                  <a:srgbClr val="339966"/>
                </a:solidFill>
                <a:latin typeface="Bahnschrift" panose="020B0502040204020203" pitchFamily="34" charset="0"/>
              </a:rPr>
              <a:t>2301</a:t>
            </a:r>
            <a:endParaRPr lang="es-PE" sz="3600" b="1" dirty="0">
              <a:solidFill>
                <a:srgbClr val="339966"/>
              </a:solidFill>
              <a:latin typeface="Bahnschrift" panose="020B0502040204020203" pitchFamily="34" charset="0"/>
            </a:endParaRPr>
          </a:p>
        </p:txBody>
      </p:sp>
      <p:sp>
        <p:nvSpPr>
          <p:cNvPr id="27" name="CuadroTexto 26"/>
          <p:cNvSpPr txBox="1"/>
          <p:nvPr/>
        </p:nvSpPr>
        <p:spPr>
          <a:xfrm>
            <a:off x="1254011" y="4847984"/>
            <a:ext cx="1618102" cy="523220"/>
          </a:xfrm>
          <a:prstGeom prst="rect">
            <a:avLst/>
          </a:prstGeom>
          <a:noFill/>
        </p:spPr>
        <p:txBody>
          <a:bodyPr wrap="square" rtlCol="0">
            <a:spAutoFit/>
          </a:bodyPr>
          <a:lstStyle/>
          <a:p>
            <a:pPr algn="just" defTabSz="914378"/>
            <a:r>
              <a:rPr lang="es-ES" sz="1400" dirty="0">
                <a:solidFill>
                  <a:schemeClr val="tx2">
                    <a:lumMod val="75000"/>
                  </a:schemeClr>
                </a:solidFill>
                <a:latin typeface="Bahnschrift" panose="020B0502040204020203" pitchFamily="34" charset="0"/>
              </a:rPr>
              <a:t>Adultos mayores beneficiados</a:t>
            </a:r>
            <a:endParaRPr lang="es-PE" sz="1400" dirty="0">
              <a:solidFill>
                <a:schemeClr val="tx2">
                  <a:lumMod val="75000"/>
                </a:schemeClr>
              </a:solidFill>
              <a:latin typeface="Bahnschrift" panose="020B0502040204020203" pitchFamily="34" charset="0"/>
            </a:endParaRPr>
          </a:p>
        </p:txBody>
      </p:sp>
      <p:sp>
        <p:nvSpPr>
          <p:cNvPr id="28" name="Rectángulo redondeado 27"/>
          <p:cNvSpPr/>
          <p:nvPr/>
        </p:nvSpPr>
        <p:spPr>
          <a:xfrm>
            <a:off x="274843" y="2659776"/>
            <a:ext cx="2345439" cy="2577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s-ES" sz="1400" b="1" dirty="0">
                <a:solidFill>
                  <a:srgbClr val="FFFFFF"/>
                </a:solidFill>
                <a:latin typeface="Bahnschrift" panose="020B0502040204020203" pitchFamily="34" charset="0"/>
              </a:rPr>
              <a:t>Objetivo</a:t>
            </a:r>
            <a:endParaRPr lang="es-PE" sz="1400" b="1" dirty="0">
              <a:solidFill>
                <a:srgbClr val="FFFFFF"/>
              </a:solidFill>
              <a:latin typeface="Bahnschrift" panose="020B0502040204020203" pitchFamily="34" charset="0"/>
            </a:endParaRPr>
          </a:p>
        </p:txBody>
      </p:sp>
    </p:spTree>
    <p:extLst>
      <p:ext uri="{BB962C8B-B14F-4D97-AF65-F5344CB8AC3E}">
        <p14:creationId xmlns:p14="http://schemas.microsoft.com/office/powerpoint/2010/main" val="62969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800" y="238539"/>
            <a:ext cx="12182818" cy="6845808"/>
          </a:xfrm>
        </p:spPr>
      </p:pic>
      <p:sp>
        <p:nvSpPr>
          <p:cNvPr id="25" name="Elipse 24">
            <a:extLst>
              <a:ext uri="{FF2B5EF4-FFF2-40B4-BE49-F238E27FC236}">
                <a16:creationId xmlns:a16="http://schemas.microsoft.com/office/drawing/2014/main" id="{7747D7AB-7FE8-8534-F88F-7ED7486C177E}"/>
              </a:ext>
            </a:extLst>
          </p:cNvPr>
          <p:cNvSpPr/>
          <p:nvPr/>
        </p:nvSpPr>
        <p:spPr>
          <a:xfrm>
            <a:off x="619734" y="4723333"/>
            <a:ext cx="352708" cy="352708"/>
          </a:xfrm>
          <a:prstGeom prst="ellipse">
            <a:avLst/>
          </a:prstGeom>
          <a:solidFill>
            <a:srgbClr val="003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3B3BE4D3-BEA1-4D72-8428-4729CFC59820}"/>
              </a:ext>
            </a:extLst>
          </p:cNvPr>
          <p:cNvSpPr txBox="1">
            <a:spLocks/>
          </p:cNvSpPr>
          <p:nvPr/>
        </p:nvSpPr>
        <p:spPr>
          <a:xfrm>
            <a:off x="416740" y="1178280"/>
            <a:ext cx="561554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Bahnschrift" panose="020B0502040204020203"/>
              </a:rPr>
              <a:t>MESA DE TRABAJO REGIONAL MULTISECTORIAL POR LA PERSONA ADULTA MAYOR DE LA REGIÓN MOQUEGUA EN LA CIUDAD DE ILO </a:t>
            </a:r>
            <a:endParaRPr lang="es-PE" sz="2400" b="1" dirty="0">
              <a:latin typeface="Bahnschrift" panose="020B0502040204020203"/>
            </a:endParaRPr>
          </a:p>
        </p:txBody>
      </p:sp>
      <p:sp>
        <p:nvSpPr>
          <p:cNvPr id="11" name="CuadroTexto 10"/>
          <p:cNvSpPr txBox="1"/>
          <p:nvPr/>
        </p:nvSpPr>
        <p:spPr>
          <a:xfrm>
            <a:off x="3073976" y="4666051"/>
            <a:ext cx="3174425" cy="1815882"/>
          </a:xfrm>
          <a:prstGeom prst="rect">
            <a:avLst/>
          </a:prstGeom>
          <a:noFill/>
        </p:spPr>
        <p:txBody>
          <a:bodyPr wrap="square" rtlCol="0">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noProof="0" dirty="0">
                <a:ln>
                  <a:noFill/>
                </a:ln>
                <a:solidFill>
                  <a:srgbClr val="000000">
                    <a:lumMod val="85000"/>
                    <a:lumOff val="15000"/>
                  </a:srgbClr>
                </a:solidFill>
                <a:effectLst/>
                <a:uLnTx/>
                <a:uFillTx/>
                <a:latin typeface="Bahnschrift" panose="020B0502040204020203" pitchFamily="34" charset="0"/>
                <a:ea typeface="+mn-ea"/>
                <a:cs typeface="+mn-cs"/>
              </a:rPr>
              <a:t>Se brindo información sobre la Ley </a:t>
            </a:r>
            <a:r>
              <a:rPr kumimoji="0" lang="es-PE" sz="1600" b="0" i="0" u="none" strike="noStrike" kern="1200" cap="none" spc="0" normalizeH="0" noProof="0" dirty="0" err="1">
                <a:ln>
                  <a:noFill/>
                </a:ln>
                <a:solidFill>
                  <a:srgbClr val="000000">
                    <a:lumMod val="85000"/>
                    <a:lumOff val="15000"/>
                  </a:srgbClr>
                </a:solidFill>
                <a:effectLst/>
                <a:uLnTx/>
                <a:uFillTx/>
                <a:latin typeface="Bahnschrift" panose="020B0502040204020203" pitchFamily="34" charset="0"/>
                <a:ea typeface="+mn-ea"/>
                <a:cs typeface="+mn-cs"/>
              </a:rPr>
              <a:t>N°</a:t>
            </a:r>
            <a:r>
              <a:rPr kumimoji="0" lang="es-PE" sz="1600" b="0" i="0" u="none" strike="noStrike" kern="1200" cap="none" spc="0" normalizeH="0" noProof="0" dirty="0">
                <a:ln>
                  <a:noFill/>
                </a:ln>
                <a:solidFill>
                  <a:srgbClr val="000000">
                    <a:lumMod val="85000"/>
                    <a:lumOff val="15000"/>
                  </a:srgbClr>
                </a:solidFill>
                <a:effectLst/>
                <a:uLnTx/>
                <a:uFillTx/>
                <a:latin typeface="Bahnschrift" panose="020B0502040204020203" pitchFamily="34" charset="0"/>
                <a:ea typeface="+mn-ea"/>
                <a:cs typeface="+mn-cs"/>
              </a:rPr>
              <a:t> 31638 ley del sector público del año fiscal 2023, sobre el cumplimiento 0.5 % del presupuesto Institucional en materia de accesibilidad  0.5%</a:t>
            </a:r>
            <a:r>
              <a:rPr kumimoji="0" lang="es-PE" sz="1600" b="1" i="0" u="none" strike="noStrike" kern="1200" cap="none" spc="0" normalizeH="0" baseline="0" noProof="0" dirty="0">
                <a:ln>
                  <a:noFill/>
                </a:ln>
                <a:solidFill>
                  <a:srgbClr val="00389F"/>
                </a:solidFill>
                <a:effectLst/>
                <a:uLnTx/>
                <a:uFillTx/>
                <a:latin typeface="Bahnschrift" panose="020B0502040204020203" pitchFamily="34" charset="0"/>
              </a:rPr>
              <a:t>.gastos operativos</a:t>
            </a:r>
          </a:p>
        </p:txBody>
      </p:sp>
      <p:sp>
        <p:nvSpPr>
          <p:cNvPr id="12" name="Rectángulo redondeado 11"/>
          <p:cNvSpPr/>
          <p:nvPr/>
        </p:nvSpPr>
        <p:spPr>
          <a:xfrm>
            <a:off x="3147010" y="4327083"/>
            <a:ext cx="2029389" cy="2751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Logros Obtenidos</a:t>
            </a:r>
          </a:p>
        </p:txBody>
      </p:sp>
      <p:sp>
        <p:nvSpPr>
          <p:cNvPr id="13" name="Google Shape;47;p4"/>
          <p:cNvSpPr txBox="1"/>
          <p:nvPr/>
        </p:nvSpPr>
        <p:spPr>
          <a:xfrm>
            <a:off x="972442" y="4830334"/>
            <a:ext cx="1621049" cy="459818"/>
          </a:xfrm>
          <a:prstGeom prst="rect">
            <a:avLst/>
          </a:prstGeom>
          <a:noFill/>
          <a:ln>
            <a:noFill/>
          </a:ln>
        </p:spPr>
        <p:txBody>
          <a:bodyPr spcFirstLastPara="1" wrap="square" lIns="91425" tIns="91425" rIns="91425" bIns="91425" anchor="t" anchorCtr="0">
            <a:noAutofit/>
          </a:bodyPr>
          <a:lstStyle/>
          <a:p>
            <a:pPr marL="0" marR="0" lvl="0" indent="0" algn="l" defTabSz="914378" rtl="0" eaLnBrk="1" fontAlgn="auto" latinLnBrk="0" hangingPunct="1">
              <a:lnSpc>
                <a:spcPct val="100000"/>
              </a:lnSpc>
              <a:spcBef>
                <a:spcPts val="0"/>
              </a:spcBef>
              <a:spcAft>
                <a:spcPts val="1600"/>
              </a:spcAft>
              <a:buClr>
                <a:srgbClr val="EEEEEE"/>
              </a:buClr>
              <a:buSzPts val="1800"/>
              <a:buFontTx/>
              <a:buNone/>
              <a:tabLst/>
              <a:defRPr/>
            </a:pPr>
            <a:r>
              <a:rPr kumimoji="0" lang="es-PE" sz="1600" b="0" i="0" u="none" strike="noStrike" kern="1200" cap="none" spc="0" normalizeH="0" baseline="0" noProof="0" dirty="0">
                <a:ln>
                  <a:noFill/>
                </a:ln>
                <a:solidFill>
                  <a:srgbClr val="0000CC"/>
                </a:solidFill>
                <a:effectLst/>
                <a:uLnTx/>
                <a:uFillTx/>
                <a:latin typeface="Bahnschrift" panose="020B0502040204020203" pitchFamily="34" charset="0"/>
                <a:ea typeface="+mn-ea"/>
                <a:cs typeface="+mn-cs"/>
              </a:rPr>
              <a:t>Miembros</a:t>
            </a:r>
          </a:p>
        </p:txBody>
      </p:sp>
      <p:sp>
        <p:nvSpPr>
          <p:cNvPr id="14" name="Rectángulo 13"/>
          <p:cNvSpPr/>
          <p:nvPr/>
        </p:nvSpPr>
        <p:spPr>
          <a:xfrm>
            <a:off x="992527" y="4668879"/>
            <a:ext cx="369012" cy="338554"/>
          </a:xfrm>
          <a:prstGeom prst="rect">
            <a:avLst/>
          </a:prstGeom>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s-ES" sz="1600" b="1" noProof="0" dirty="0">
                <a:solidFill>
                  <a:prstClr val="black"/>
                </a:solidFill>
                <a:latin typeface="Bahnschrift" panose="020B0502040204020203" pitchFamily="34" charset="0"/>
              </a:rPr>
              <a:t>18</a:t>
            </a:r>
            <a:endParaRPr kumimoji="0" lang="es-PE"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18" name="Rectángulo redondeado 17"/>
          <p:cNvSpPr/>
          <p:nvPr/>
        </p:nvSpPr>
        <p:spPr>
          <a:xfrm>
            <a:off x="444536" y="2731780"/>
            <a:ext cx="2368080" cy="2776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noProof="0" dirty="0">
                <a:solidFill>
                  <a:srgbClr val="FFFFFF"/>
                </a:solidFill>
                <a:latin typeface="Bahnschrift" panose="020B0502040204020203" pitchFamily="34" charset="0"/>
              </a:rPr>
              <a:t>Objetivo</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sp>
        <p:nvSpPr>
          <p:cNvPr id="19" name="Rectángulo redondeado 18"/>
          <p:cNvSpPr/>
          <p:nvPr/>
        </p:nvSpPr>
        <p:spPr>
          <a:xfrm>
            <a:off x="416739" y="4315869"/>
            <a:ext cx="2542361" cy="2863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Miembros</a:t>
            </a:r>
          </a:p>
        </p:txBody>
      </p:sp>
      <p:pic>
        <p:nvPicPr>
          <p:cNvPr id="23" name="Gráfico 16" descr="Ciclismo en compañía con relleno sólido">
            <a:extLst>
              <a:ext uri="{FF2B5EF4-FFF2-40B4-BE49-F238E27FC236}">
                <a16:creationId xmlns:a16="http://schemas.microsoft.com/office/drawing/2014/main" id="{E6E2C917-1D41-7DCF-F0A8-3AEBCBB3D0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388" y="4715060"/>
            <a:ext cx="352708" cy="352708"/>
          </a:xfrm>
          <a:prstGeom prst="rect">
            <a:avLst/>
          </a:prstGeom>
        </p:spPr>
      </p:pic>
      <p:pic>
        <p:nvPicPr>
          <p:cNvPr id="2" name="Imagen 1">
            <a:extLst>
              <a:ext uri="{FF2B5EF4-FFF2-40B4-BE49-F238E27FC236}">
                <a16:creationId xmlns:a16="http://schemas.microsoft.com/office/drawing/2014/main" id="{1F7C5E39-D988-1D70-B3D5-DE56C2006E3D}"/>
              </a:ext>
            </a:extLst>
          </p:cNvPr>
          <p:cNvPicPr>
            <a:picLocks noChangeAspect="1"/>
          </p:cNvPicPr>
          <p:nvPr/>
        </p:nvPicPr>
        <p:blipFill>
          <a:blip r:embed="rId5"/>
          <a:stretch>
            <a:fillRect/>
          </a:stretch>
        </p:blipFill>
        <p:spPr>
          <a:xfrm>
            <a:off x="6528595" y="3508512"/>
            <a:ext cx="5654223" cy="2987632"/>
          </a:xfrm>
          <a:prstGeom prst="rect">
            <a:avLst/>
          </a:prstGeom>
        </p:spPr>
      </p:pic>
      <p:pic>
        <p:nvPicPr>
          <p:cNvPr id="3" name="Imagen 2">
            <a:extLst>
              <a:ext uri="{FF2B5EF4-FFF2-40B4-BE49-F238E27FC236}">
                <a16:creationId xmlns:a16="http://schemas.microsoft.com/office/drawing/2014/main" id="{572C67DC-0772-5172-6C5D-646F5B4F3A09}"/>
              </a:ext>
            </a:extLst>
          </p:cNvPr>
          <p:cNvPicPr>
            <a:picLocks noChangeAspect="1"/>
          </p:cNvPicPr>
          <p:nvPr/>
        </p:nvPicPr>
        <p:blipFill rotWithShape="1">
          <a:blip r:embed="rId6"/>
          <a:srcRect t="30887" b="14183"/>
          <a:stretch/>
        </p:blipFill>
        <p:spPr>
          <a:xfrm>
            <a:off x="6543929" y="1479804"/>
            <a:ext cx="5651589" cy="1943100"/>
          </a:xfrm>
          <a:prstGeom prst="rect">
            <a:avLst/>
          </a:prstGeom>
        </p:spPr>
      </p:pic>
      <p:sp>
        <p:nvSpPr>
          <p:cNvPr id="15" name="CuadroTexto 14">
            <a:extLst>
              <a:ext uri="{FF2B5EF4-FFF2-40B4-BE49-F238E27FC236}">
                <a16:creationId xmlns:a16="http://schemas.microsoft.com/office/drawing/2014/main" id="{7890870C-38DC-3267-BFC1-C6593E535261}"/>
              </a:ext>
            </a:extLst>
          </p:cNvPr>
          <p:cNvSpPr txBox="1"/>
          <p:nvPr/>
        </p:nvSpPr>
        <p:spPr>
          <a:xfrm>
            <a:off x="416739" y="3093651"/>
            <a:ext cx="5831662" cy="830997"/>
          </a:xfrm>
          <a:prstGeom prst="rect">
            <a:avLst/>
          </a:prstGeom>
          <a:noFill/>
        </p:spPr>
        <p:txBody>
          <a:bodyPr wrap="square">
            <a:spAutoFit/>
          </a:bodyPr>
          <a:lstStyle/>
          <a:p>
            <a:pPr algn="just"/>
            <a:r>
              <a:rPr lang="es-ES" sz="1600" dirty="0">
                <a:latin typeface="Bahnschrift" panose="020B0502040204020203" pitchFamily="34" charset="0"/>
              </a:rPr>
              <a:t>Coordinar, articular, facilitar, promocionar y monitorear las políticas regionales vinculadas al desarrollo inclusivo de personas adulta mayor.</a:t>
            </a:r>
          </a:p>
        </p:txBody>
      </p:sp>
      <p:pic>
        <p:nvPicPr>
          <p:cNvPr id="22" name="Imagen 21">
            <a:extLst>
              <a:ext uri="{FF2B5EF4-FFF2-40B4-BE49-F238E27FC236}">
                <a16:creationId xmlns:a16="http://schemas.microsoft.com/office/drawing/2014/main" id="{BC905958-305A-4C17-B182-85B51F3AE3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Tree>
    <p:extLst>
      <p:ext uri="{BB962C8B-B14F-4D97-AF65-F5344CB8AC3E}">
        <p14:creationId xmlns:p14="http://schemas.microsoft.com/office/powerpoint/2010/main" val="133235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680"/>
            <a:ext cx="12182818" cy="6845808"/>
          </a:xfrm>
        </p:spPr>
      </p:pic>
      <p:sp>
        <p:nvSpPr>
          <p:cNvPr id="10" name="Título 1">
            <a:extLst>
              <a:ext uri="{FF2B5EF4-FFF2-40B4-BE49-F238E27FC236}">
                <a16:creationId xmlns:a16="http://schemas.microsoft.com/office/drawing/2014/main" id="{3B3BE4D3-BEA1-4D72-8428-4729CFC59820}"/>
              </a:ext>
            </a:extLst>
          </p:cNvPr>
          <p:cNvSpPr txBox="1">
            <a:spLocks/>
          </p:cNvSpPr>
          <p:nvPr/>
        </p:nvSpPr>
        <p:spPr>
          <a:xfrm>
            <a:off x="1003829" y="643131"/>
            <a:ext cx="6070191" cy="8053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400" b="1" dirty="0">
                <a:latin typeface="Bahnschrift" panose="020B0502040204020203"/>
              </a:rPr>
              <a:t>SE BRINDO ASISTENCIA Y REALIZO LA SUPERVICION A LAS MUNICIPALIDADES DISTRITALES   </a:t>
            </a:r>
          </a:p>
        </p:txBody>
      </p:sp>
      <p:sp>
        <p:nvSpPr>
          <p:cNvPr id="12" name="Rectángulo redondeado 11"/>
          <p:cNvSpPr/>
          <p:nvPr/>
        </p:nvSpPr>
        <p:spPr>
          <a:xfrm>
            <a:off x="1219794" y="5364395"/>
            <a:ext cx="2029389" cy="28359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Logros Obtenidos</a:t>
            </a:r>
          </a:p>
        </p:txBody>
      </p:sp>
      <p:sp>
        <p:nvSpPr>
          <p:cNvPr id="13" name="Google Shape;47;p4"/>
          <p:cNvSpPr txBox="1"/>
          <p:nvPr/>
        </p:nvSpPr>
        <p:spPr>
          <a:xfrm>
            <a:off x="1394234" y="3624129"/>
            <a:ext cx="3987452" cy="1569308"/>
          </a:xfrm>
          <a:prstGeom prst="rect">
            <a:avLst/>
          </a:prstGeom>
          <a:noFill/>
          <a:ln>
            <a:noFill/>
          </a:ln>
        </p:spPr>
        <p:txBody>
          <a:bodyPr spcFirstLastPara="1" wrap="square" lIns="91425" tIns="91425" rIns="91425" bIns="91425" anchor="t" anchorCtr="0">
            <a:noAutofit/>
          </a:bodyPr>
          <a:lstStyle/>
          <a:p>
            <a:pPr marL="171450" marR="0" lvl="0" indent="-171450" algn="l" defTabSz="914378" rtl="0" eaLnBrk="1" fontAlgn="auto" latinLnBrk="0" hangingPunct="1">
              <a:spcBef>
                <a:spcPts val="0"/>
              </a:spcBef>
              <a:spcAft>
                <a:spcPts val="1600"/>
              </a:spcAft>
              <a:buClr>
                <a:srgbClr val="EEEEEE"/>
              </a:buClr>
              <a:buSzPts val="1800"/>
              <a:buFont typeface="Arial" panose="020B0604020202020204" pitchFamily="34" charset="0"/>
              <a:buChar char="•"/>
              <a:tabLst/>
              <a:defRPr/>
            </a:pPr>
            <a:r>
              <a:rPr kumimoji="0" lang="es-PE" sz="1200" b="1"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rPr>
              <a:t>Municipalidad Provincial General Sánchez Cerro.</a:t>
            </a:r>
          </a:p>
          <a:p>
            <a:pPr marL="171450" marR="0" lvl="0" indent="-171450" algn="l" defTabSz="914378" rtl="0" eaLnBrk="1" fontAlgn="auto" latinLnBrk="0" hangingPunct="1">
              <a:spcBef>
                <a:spcPts val="0"/>
              </a:spcBef>
              <a:spcAft>
                <a:spcPts val="1600"/>
              </a:spcAft>
              <a:buClr>
                <a:srgbClr val="EEEEEE"/>
              </a:buClr>
              <a:buSzPts val="1800"/>
              <a:buFont typeface="Arial" panose="020B0604020202020204" pitchFamily="34" charset="0"/>
              <a:buChar char="•"/>
              <a:tabLst/>
              <a:defRPr/>
            </a:pPr>
            <a:r>
              <a:rPr lang="es-PE" sz="1200" b="1" dirty="0">
                <a:solidFill>
                  <a:schemeClr val="tx1">
                    <a:lumMod val="85000"/>
                    <a:lumOff val="15000"/>
                  </a:schemeClr>
                </a:solidFill>
                <a:latin typeface="Bahnschrift" panose="020B0502040204020203" pitchFamily="34" charset="0"/>
              </a:rPr>
              <a:t>Municipalidad Distrital de </a:t>
            </a:r>
            <a:r>
              <a:rPr lang="es-PE" sz="1200" b="1" dirty="0" err="1">
                <a:solidFill>
                  <a:schemeClr val="tx1">
                    <a:lumMod val="85000"/>
                    <a:lumOff val="15000"/>
                  </a:schemeClr>
                </a:solidFill>
                <a:latin typeface="Bahnschrift" panose="020B0502040204020203" pitchFamily="34" charset="0"/>
              </a:rPr>
              <a:t>Carumas</a:t>
            </a:r>
            <a:endParaRPr lang="es-PE" sz="1200" b="1" dirty="0">
              <a:solidFill>
                <a:schemeClr val="tx1">
                  <a:lumMod val="85000"/>
                  <a:lumOff val="15000"/>
                </a:schemeClr>
              </a:solidFill>
              <a:latin typeface="Bahnschrift" panose="020B0502040204020203" pitchFamily="34" charset="0"/>
            </a:endParaRPr>
          </a:p>
          <a:p>
            <a:pPr marL="171450" marR="0" lvl="0" indent="-171450" algn="l" defTabSz="914378" rtl="0" eaLnBrk="1" fontAlgn="auto" latinLnBrk="0" hangingPunct="1">
              <a:spcBef>
                <a:spcPts val="0"/>
              </a:spcBef>
              <a:spcAft>
                <a:spcPts val="1600"/>
              </a:spcAft>
              <a:buClr>
                <a:srgbClr val="EEEEEE"/>
              </a:buClr>
              <a:buSzPts val="1800"/>
              <a:buFont typeface="Arial" panose="020B0604020202020204" pitchFamily="34" charset="0"/>
              <a:buChar char="•"/>
              <a:tabLst/>
              <a:defRPr/>
            </a:pPr>
            <a:r>
              <a:rPr kumimoji="0" lang="es-PE" sz="1200" b="1"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rPr>
              <a:t>Municipalidad Distrital de </a:t>
            </a:r>
            <a:r>
              <a:rPr kumimoji="0" lang="es-PE" sz="1200" b="1" i="0" u="none" strike="noStrike" kern="1200" cap="none" spc="0" normalizeH="0" baseline="0" noProof="0" dirty="0" err="1">
                <a:ln>
                  <a:noFill/>
                </a:ln>
                <a:solidFill>
                  <a:schemeClr val="tx1">
                    <a:lumMod val="85000"/>
                    <a:lumOff val="15000"/>
                  </a:schemeClr>
                </a:solidFill>
                <a:effectLst/>
                <a:uLnTx/>
                <a:uFillTx/>
                <a:latin typeface="Bahnschrift" panose="020B0502040204020203" pitchFamily="34" charset="0"/>
              </a:rPr>
              <a:t>Cuchumbaya</a:t>
            </a:r>
            <a:endParaRPr kumimoji="0" lang="es-PE" sz="1200" b="1"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endParaRPr>
          </a:p>
          <a:p>
            <a:pPr marL="171450" marR="0" lvl="0" indent="-171450" algn="l" defTabSz="914378" rtl="0" eaLnBrk="1" fontAlgn="auto" latinLnBrk="0" hangingPunct="1">
              <a:spcBef>
                <a:spcPts val="0"/>
              </a:spcBef>
              <a:spcAft>
                <a:spcPts val="1600"/>
              </a:spcAft>
              <a:buClr>
                <a:srgbClr val="EEEEEE"/>
              </a:buClr>
              <a:buSzPts val="1800"/>
              <a:buFont typeface="Arial" panose="020B0604020202020204" pitchFamily="34" charset="0"/>
              <a:buChar char="•"/>
              <a:tabLst/>
              <a:defRPr/>
            </a:pPr>
            <a:r>
              <a:rPr lang="es-PE" sz="1200" b="1" dirty="0">
                <a:solidFill>
                  <a:schemeClr val="tx1">
                    <a:lumMod val="85000"/>
                    <a:lumOff val="15000"/>
                  </a:schemeClr>
                </a:solidFill>
                <a:latin typeface="Bahnschrift" panose="020B0502040204020203" pitchFamily="34" charset="0"/>
              </a:rPr>
              <a:t>Municipalidad Distrital de </a:t>
            </a:r>
            <a:r>
              <a:rPr lang="es-PE" sz="1200" b="1" dirty="0" err="1">
                <a:solidFill>
                  <a:schemeClr val="tx1">
                    <a:lumMod val="85000"/>
                    <a:lumOff val="15000"/>
                  </a:schemeClr>
                </a:solidFill>
                <a:latin typeface="Bahnschrift" panose="020B0502040204020203" pitchFamily="34" charset="0"/>
              </a:rPr>
              <a:t>Calacoa</a:t>
            </a:r>
            <a:r>
              <a:rPr lang="es-PE" sz="1200" b="1" dirty="0">
                <a:solidFill>
                  <a:schemeClr val="tx1">
                    <a:lumMod val="85000"/>
                    <a:lumOff val="15000"/>
                  </a:schemeClr>
                </a:solidFill>
                <a:latin typeface="Bahnschrift" panose="020B0502040204020203" pitchFamily="34" charset="0"/>
              </a:rPr>
              <a:t> San Cristóbal</a:t>
            </a:r>
            <a:endParaRPr kumimoji="0" lang="es-PE" sz="1200" b="1"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endParaRPr>
          </a:p>
          <a:p>
            <a:pPr marL="0" marR="0" lvl="0" indent="0" algn="l" defTabSz="914378" rtl="0" eaLnBrk="1" fontAlgn="auto" latinLnBrk="0" hangingPunct="1">
              <a:lnSpc>
                <a:spcPct val="100000"/>
              </a:lnSpc>
              <a:spcBef>
                <a:spcPts val="0"/>
              </a:spcBef>
              <a:spcAft>
                <a:spcPts val="1600"/>
              </a:spcAft>
              <a:buClr>
                <a:srgbClr val="EEEEEE"/>
              </a:buClr>
              <a:buSzPts val="1800"/>
              <a:buFontTx/>
              <a:buNone/>
              <a:tabLst/>
              <a:defRPr/>
            </a:pPr>
            <a:endParaRPr kumimoji="0" lang="es-PE" sz="1600" b="1"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endParaRPr>
          </a:p>
        </p:txBody>
      </p:sp>
      <p:sp>
        <p:nvSpPr>
          <p:cNvPr id="16" name="Rectángulo 15"/>
          <p:cNvSpPr/>
          <p:nvPr/>
        </p:nvSpPr>
        <p:spPr>
          <a:xfrm>
            <a:off x="1219794" y="2565662"/>
            <a:ext cx="9637596" cy="338554"/>
          </a:xfrm>
          <a:prstGeom prst="rect">
            <a:avLst/>
          </a:prstGeom>
        </p:spPr>
        <p:txBody>
          <a:bodyPr wrap="square">
            <a:spAutoFit/>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s-MX" sz="1600" dirty="0">
                <a:latin typeface="Bahnschrift" panose="020B0502040204020203" pitchFamily="34" charset="0"/>
              </a:rPr>
              <a:t>Coordinar y supervisar la ejecución  de los planes  y programas nacionales en temática adulto mayor</a:t>
            </a:r>
            <a:endParaRPr kumimoji="0" lang="es-PE" sz="1600" b="0" i="0" u="none" strike="noStrike" kern="1200" cap="none" spc="0" normalizeH="0" baseline="0" noProof="0" dirty="0">
              <a:ln>
                <a:noFill/>
              </a:ln>
              <a:effectLst/>
              <a:uLnTx/>
              <a:uFillTx/>
              <a:latin typeface="Bahnschrift" panose="020B0502040204020203" pitchFamily="34" charset="0"/>
              <a:ea typeface="+mn-ea"/>
              <a:cs typeface="+mn-cs"/>
            </a:endParaRPr>
          </a:p>
        </p:txBody>
      </p:sp>
      <p:sp>
        <p:nvSpPr>
          <p:cNvPr id="18" name="Rectángulo redondeado 17"/>
          <p:cNvSpPr/>
          <p:nvPr/>
        </p:nvSpPr>
        <p:spPr>
          <a:xfrm>
            <a:off x="1219794" y="1882406"/>
            <a:ext cx="2368080" cy="2776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noProof="0" dirty="0">
                <a:solidFill>
                  <a:srgbClr val="FFFFFF"/>
                </a:solidFill>
                <a:latin typeface="Bahnschrift" panose="020B0502040204020203" pitchFamily="34" charset="0"/>
              </a:rPr>
              <a:t>Objetivo</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sp>
        <p:nvSpPr>
          <p:cNvPr id="15" name="CuadroTexto 14">
            <a:extLst>
              <a:ext uri="{FF2B5EF4-FFF2-40B4-BE49-F238E27FC236}">
                <a16:creationId xmlns:a16="http://schemas.microsoft.com/office/drawing/2014/main" id="{A95FB4C7-1134-103F-9B48-4F2090B2053C}"/>
              </a:ext>
            </a:extLst>
          </p:cNvPr>
          <p:cNvSpPr txBox="1"/>
          <p:nvPr/>
        </p:nvSpPr>
        <p:spPr>
          <a:xfrm flipH="1">
            <a:off x="1219793" y="5733520"/>
            <a:ext cx="9779639" cy="523220"/>
          </a:xfrm>
          <a:prstGeom prst="rect">
            <a:avLst/>
          </a:prstGeom>
          <a:noFill/>
        </p:spPr>
        <p:txBody>
          <a:bodyPr wrap="square">
            <a:spAutoFit/>
          </a:bodyPr>
          <a:lstStyle/>
          <a:p>
            <a:pPr marL="171450" marR="0" lvl="0" indent="-171450" algn="l" defTabSz="914378" rtl="0" eaLnBrk="1" fontAlgn="auto" latinLnBrk="0" hangingPunct="1">
              <a:spcBef>
                <a:spcPts val="0"/>
              </a:spcBef>
              <a:spcAft>
                <a:spcPts val="1600"/>
              </a:spcAft>
              <a:buClr>
                <a:srgbClr val="EEEEEE"/>
              </a:buClr>
              <a:buSzPts val="1800"/>
              <a:buFont typeface="Arial" panose="020B0604020202020204" pitchFamily="34" charset="0"/>
              <a:buChar char="•"/>
              <a:tabLst/>
              <a:defRPr/>
            </a:pPr>
            <a:r>
              <a:rPr kumimoji="0" lang="es-PE" sz="1400" i="0" u="none" strike="noStrike" kern="1200" cap="none" spc="0" normalizeH="0" baseline="0" noProof="0" dirty="0">
                <a:ln>
                  <a:noFill/>
                </a:ln>
                <a:solidFill>
                  <a:schemeClr val="tx1">
                    <a:lumMod val="85000"/>
                    <a:lumOff val="15000"/>
                  </a:schemeClr>
                </a:solidFill>
                <a:effectLst/>
                <a:uLnTx/>
                <a:uFillTx/>
                <a:latin typeface="Bahnschrift" panose="020B0502040204020203" pitchFamily="34" charset="0"/>
                <a:ea typeface="+mn-ea"/>
                <a:cs typeface="+mn-cs"/>
              </a:rPr>
              <a:t>Capacitar a los Coordinadores de las Oficinas Municipales de las Personas con discapacidad y  los responsables de los departamentos del adulto mayor.</a:t>
            </a:r>
          </a:p>
        </p:txBody>
      </p:sp>
      <p:pic>
        <p:nvPicPr>
          <p:cNvPr id="23" name="Imagen 22">
            <a:extLst>
              <a:ext uri="{FF2B5EF4-FFF2-40B4-BE49-F238E27FC236}">
                <a16:creationId xmlns:a16="http://schemas.microsoft.com/office/drawing/2014/main" id="{BC905958-305A-4C17-B182-85B51F3AE3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
        <p:nvSpPr>
          <p:cNvPr id="25" name="Rectángulo redondeado 24"/>
          <p:cNvSpPr/>
          <p:nvPr/>
        </p:nvSpPr>
        <p:spPr>
          <a:xfrm>
            <a:off x="1394234" y="3170970"/>
            <a:ext cx="2368080" cy="2776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Municipalidades</a:t>
            </a:r>
            <a:endPar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47481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192"/>
            <a:ext cx="12182818" cy="6845808"/>
          </a:xfrm>
        </p:spPr>
      </p:pic>
      <p:sp>
        <p:nvSpPr>
          <p:cNvPr id="14" name="Título 1">
            <a:extLst>
              <a:ext uri="{FF2B5EF4-FFF2-40B4-BE49-F238E27FC236}">
                <a16:creationId xmlns:a16="http://schemas.microsoft.com/office/drawing/2014/main" id="{3B3BE4D3-BEA1-4D72-8428-4729CFC59820}"/>
              </a:ext>
            </a:extLst>
          </p:cNvPr>
          <p:cNvSpPr>
            <a:spLocks noGrp="1"/>
          </p:cNvSpPr>
          <p:nvPr>
            <p:ph type="title"/>
          </p:nvPr>
        </p:nvSpPr>
        <p:spPr>
          <a:xfrm>
            <a:off x="455210" y="1342672"/>
            <a:ext cx="5541901" cy="1470777"/>
          </a:xfrm>
        </p:spPr>
        <p:txBody>
          <a:bodyPr>
            <a:noAutofit/>
          </a:bodyPr>
          <a:lstStyle/>
          <a:p>
            <a:r>
              <a:rPr lang="es-PE" sz="2400" b="1" dirty="0">
                <a:latin typeface="Bahnschrift" panose="020B0502040204020203"/>
              </a:rPr>
              <a:t>TALLERES PRODUCTIVOS PARA ADULTAS MAYORES </a:t>
            </a:r>
          </a:p>
        </p:txBody>
      </p:sp>
      <p:sp>
        <p:nvSpPr>
          <p:cNvPr id="16" name="Rectángulo redondeado 15"/>
          <p:cNvSpPr/>
          <p:nvPr/>
        </p:nvSpPr>
        <p:spPr>
          <a:xfrm>
            <a:off x="3352249" y="3717057"/>
            <a:ext cx="2368081" cy="2697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Logros Obtenidos</a:t>
            </a:r>
          </a:p>
        </p:txBody>
      </p:sp>
      <p:sp>
        <p:nvSpPr>
          <p:cNvPr id="20" name="Rectángulo 19"/>
          <p:cNvSpPr/>
          <p:nvPr/>
        </p:nvSpPr>
        <p:spPr>
          <a:xfrm>
            <a:off x="405945" y="4387075"/>
            <a:ext cx="2432459" cy="163121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Arial" panose="020B0604020202020204" pitchFamily="34" charset="0"/>
              </a:rPr>
              <a:t>Cosmetología Básica</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Arial" panose="020B0604020202020204" pitchFamily="34" charset="0"/>
              </a:rPr>
              <a:t>Panadería y Pastelería Básica </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Arial" panose="020B0604020202020204" pitchFamily="34" charset="0"/>
              </a:rPr>
              <a:t>Barbería Básica </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Arial" panose="020B0604020202020204" pitchFamily="34" charset="0"/>
              </a:rPr>
              <a:t>Costura Industrial </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23" name="Picture 2">
            <a:extLst>
              <a:ext uri="{FF2B5EF4-FFF2-40B4-BE49-F238E27FC236}">
                <a16:creationId xmlns:a16="http://schemas.microsoft.com/office/drawing/2014/main" id="{6D69EEE2-FFD7-92CD-E74D-32D7A5067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84" y="4040981"/>
            <a:ext cx="285160" cy="285160"/>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redondeado 39">
            <a:extLst>
              <a:ext uri="{FF2B5EF4-FFF2-40B4-BE49-F238E27FC236}">
                <a16:creationId xmlns:a16="http://schemas.microsoft.com/office/drawing/2014/main" id="{2476F8CC-359B-A9A5-8B60-ED2FDE970E66}"/>
              </a:ext>
            </a:extLst>
          </p:cNvPr>
          <p:cNvSpPr/>
          <p:nvPr/>
        </p:nvSpPr>
        <p:spPr>
          <a:xfrm>
            <a:off x="676928" y="4060113"/>
            <a:ext cx="2368081" cy="24689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Ilo</a:t>
            </a:r>
          </a:p>
        </p:txBody>
      </p:sp>
      <p:pic>
        <p:nvPicPr>
          <p:cNvPr id="26" name="Gráfico 15" descr="Diana con relleno sólido">
            <a:extLst>
              <a:ext uri="{FF2B5EF4-FFF2-40B4-BE49-F238E27FC236}">
                <a16:creationId xmlns:a16="http://schemas.microsoft.com/office/drawing/2014/main" id="{4630A93B-4975-DB1B-5134-2A9C7A6AE2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971" y="2470071"/>
            <a:ext cx="399562" cy="399562"/>
          </a:xfrm>
          <a:prstGeom prst="rect">
            <a:avLst/>
          </a:prstGeom>
        </p:spPr>
      </p:pic>
      <p:sp>
        <p:nvSpPr>
          <p:cNvPr id="21" name="Rectángulo redondeado 39">
            <a:extLst>
              <a:ext uri="{FF2B5EF4-FFF2-40B4-BE49-F238E27FC236}">
                <a16:creationId xmlns:a16="http://schemas.microsoft.com/office/drawing/2014/main" id="{FB603F37-06CC-1D3B-0506-9FAC5C1C91B2}"/>
              </a:ext>
            </a:extLst>
          </p:cNvPr>
          <p:cNvSpPr/>
          <p:nvPr/>
        </p:nvSpPr>
        <p:spPr>
          <a:xfrm>
            <a:off x="668827" y="3704123"/>
            <a:ext cx="2368081" cy="2826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FFFFFF"/>
                </a:solidFill>
                <a:effectLst/>
                <a:uLnTx/>
                <a:uFillTx/>
                <a:latin typeface="Bahnschrift" panose="020B0502040204020203" pitchFamily="34" charset="0"/>
                <a:ea typeface="+mn-ea"/>
                <a:cs typeface="+mn-cs"/>
              </a:rPr>
              <a:t>Talleres en ejecución</a:t>
            </a:r>
          </a:p>
        </p:txBody>
      </p:sp>
      <p:pic>
        <p:nvPicPr>
          <p:cNvPr id="29" name="Gráfico 61" descr="Perfil de mujer con relleno sólido">
            <a:extLst>
              <a:ext uri="{FF2B5EF4-FFF2-40B4-BE49-F238E27FC236}">
                <a16:creationId xmlns:a16="http://schemas.microsoft.com/office/drawing/2014/main" id="{E2D6C8B6-9B2C-3A58-D8D3-4E3AB254E057}"/>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20010" y="4099682"/>
            <a:ext cx="516436" cy="516436"/>
          </a:xfrm>
          <a:prstGeom prst="rect">
            <a:avLst/>
          </a:prstGeom>
        </p:spPr>
      </p:pic>
      <p:sp>
        <p:nvSpPr>
          <p:cNvPr id="30" name="Rectángulo 29"/>
          <p:cNvSpPr/>
          <p:nvPr/>
        </p:nvSpPr>
        <p:spPr>
          <a:xfrm>
            <a:off x="3372236" y="4722775"/>
            <a:ext cx="2384807" cy="1077218"/>
          </a:xfrm>
          <a:prstGeom prst="rect">
            <a:avLst/>
          </a:prstGeom>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s-ES" sz="1600" b="1" dirty="0">
                <a:solidFill>
                  <a:prstClr val="black"/>
                </a:solidFill>
                <a:latin typeface="Bahnschrift" panose="020B0502040204020203" pitchFamily="34" charset="0"/>
              </a:rPr>
              <a:t>Adultas mayores </a:t>
            </a:r>
            <a:r>
              <a:rPr kumimoji="0" lang="es-ES"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ES"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capacitadas</a:t>
            </a:r>
            <a:r>
              <a:rPr kumimoji="0" lang="es-ES"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en la Provincia de Ilo y Moquegua.</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p:txBody>
      </p:sp>
      <p:sp>
        <p:nvSpPr>
          <p:cNvPr id="31" name="Rectángulo 30"/>
          <p:cNvSpPr/>
          <p:nvPr/>
        </p:nvSpPr>
        <p:spPr>
          <a:xfrm>
            <a:off x="4564639" y="4099682"/>
            <a:ext cx="946093" cy="646331"/>
          </a:xfrm>
          <a:prstGeom prst="rect">
            <a:avLst/>
          </a:prstGeom>
        </p:spPr>
        <p:txBody>
          <a:bodyPr wrap="non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rPr>
              <a:t>500</a:t>
            </a:r>
            <a:endParaRPr kumimoji="0" lang="es-PE" sz="3600" b="1" i="0" u="none" strike="noStrike" kern="1200" cap="none" spc="0" normalizeH="0" baseline="0" noProof="0" dirty="0">
              <a:ln>
                <a:noFill/>
              </a:ln>
              <a:solidFill>
                <a:srgbClr val="C00000"/>
              </a:solidFill>
              <a:effectLst/>
              <a:uLnTx/>
              <a:uFillTx/>
              <a:latin typeface="Bahnschrift" panose="020B0502040204020203" pitchFamily="34" charset="0"/>
              <a:ea typeface="+mn-ea"/>
              <a:cs typeface="+mn-cs"/>
            </a:endParaRPr>
          </a:p>
        </p:txBody>
      </p:sp>
      <p:cxnSp>
        <p:nvCxnSpPr>
          <p:cNvPr id="3" name="Conector recto 2"/>
          <p:cNvCxnSpPr/>
          <p:nvPr/>
        </p:nvCxnSpPr>
        <p:spPr>
          <a:xfrm flipH="1">
            <a:off x="3157694" y="3588870"/>
            <a:ext cx="28174" cy="2117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Rectángulo 31"/>
          <p:cNvSpPr/>
          <p:nvPr/>
        </p:nvSpPr>
        <p:spPr>
          <a:xfrm>
            <a:off x="781560" y="2454135"/>
            <a:ext cx="48892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Times New Roman" panose="02020603050405020304" pitchFamily="18" charset="0"/>
                <a:cs typeface="Arial" panose="020B0604020202020204" pitchFamily="34" charset="0"/>
              </a:rPr>
              <a:t>Con el objetivo de “Incorporar a las mujeres de grupos vulnerables al mercado laboral para mejorar el nivel de bienestar y calidad de vida” </a:t>
            </a:r>
            <a:endParaRPr kumimoji="0" lang="es-PE" sz="1600" b="0" i="0" u="none" strike="noStrike" kern="1200" cap="none" spc="0" normalizeH="0" baseline="0" noProof="0" dirty="0">
              <a:ln>
                <a:noFill/>
              </a:ln>
              <a:solidFill>
                <a:prstClr val="black"/>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9" cstate="print">
            <a:extLst>
              <a:ext uri="{28A0092B-C50C-407E-A947-70E740481C1C}">
                <a14:useLocalDpi xmlns:a14="http://schemas.microsoft.com/office/drawing/2010/main" val="0"/>
              </a:ext>
            </a:extLst>
          </a:blip>
          <a:srcRect t="42752"/>
          <a:stretch/>
        </p:blipFill>
        <p:spPr>
          <a:xfrm>
            <a:off x="6881375" y="1390225"/>
            <a:ext cx="5315720" cy="2946073"/>
          </a:xfrm>
          <a:prstGeom prst="rect">
            <a:avLst/>
          </a:prstGeom>
        </p:spPr>
      </p:pic>
      <p:pic>
        <p:nvPicPr>
          <p:cNvPr id="10" name="Imagen 9"/>
          <p:cNvPicPr>
            <a:picLocks noChangeAspect="1"/>
          </p:cNvPicPr>
          <p:nvPr/>
        </p:nvPicPr>
        <p:blipFill rotWithShape="1">
          <a:blip r:embed="rId10" cstate="print">
            <a:extLst>
              <a:ext uri="{28A0092B-C50C-407E-A947-70E740481C1C}">
                <a14:useLocalDpi xmlns:a14="http://schemas.microsoft.com/office/drawing/2010/main" val="0"/>
              </a:ext>
            </a:extLst>
          </a:blip>
          <a:srcRect t="27739" b="40276"/>
          <a:stretch/>
        </p:blipFill>
        <p:spPr>
          <a:xfrm>
            <a:off x="6881375" y="4419912"/>
            <a:ext cx="5339461" cy="1866763"/>
          </a:xfrm>
          <a:prstGeom prst="rect">
            <a:avLst/>
          </a:prstGeom>
        </p:spPr>
      </p:pic>
      <p:sp>
        <p:nvSpPr>
          <p:cNvPr id="33" name="Título 1">
            <a:extLst>
              <a:ext uri="{FF2B5EF4-FFF2-40B4-BE49-F238E27FC236}">
                <a16:creationId xmlns:a16="http://schemas.microsoft.com/office/drawing/2014/main" id="{3B3BE4D3-BEA1-4D72-8428-4729CFC59820}"/>
              </a:ext>
            </a:extLst>
          </p:cNvPr>
          <p:cNvSpPr txBox="1">
            <a:spLocks/>
          </p:cNvSpPr>
          <p:nvPr/>
        </p:nvSpPr>
        <p:spPr>
          <a:xfrm>
            <a:off x="320766" y="1330978"/>
            <a:ext cx="5055936" cy="4116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2400" b="1" i="0" u="none" strike="noStrike" kern="1200" cap="none" spc="0" normalizeH="0" baseline="0" noProof="0" dirty="0">
                <a:ln>
                  <a:noFill/>
                </a:ln>
                <a:solidFill>
                  <a:prstClr val="black"/>
                </a:solidFill>
                <a:effectLst/>
                <a:uLnTx/>
                <a:uFillTx/>
                <a:latin typeface="Bahnschrift" panose="020B0502040204020203"/>
                <a:ea typeface="+mj-ea"/>
                <a:cs typeface="+mj-cs"/>
              </a:rPr>
              <a:t>CASA DE LA MUJER DE ILO</a:t>
            </a:r>
          </a:p>
        </p:txBody>
      </p:sp>
      <p:pic>
        <p:nvPicPr>
          <p:cNvPr id="24" name="Imagen 23">
            <a:extLst>
              <a:ext uri="{FF2B5EF4-FFF2-40B4-BE49-F238E27FC236}">
                <a16:creationId xmlns:a16="http://schemas.microsoft.com/office/drawing/2014/main" id="{BC905958-305A-4C17-B182-85B51F3AE37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4844" t="21282" r="14085" b="29238"/>
          <a:stretch/>
        </p:blipFill>
        <p:spPr>
          <a:xfrm>
            <a:off x="10100987" y="-6762"/>
            <a:ext cx="1913213" cy="1339509"/>
          </a:xfrm>
          <a:prstGeom prst="rect">
            <a:avLst/>
          </a:prstGeom>
        </p:spPr>
      </p:pic>
    </p:spTree>
    <p:extLst>
      <p:ext uri="{BB962C8B-B14F-4D97-AF65-F5344CB8AC3E}">
        <p14:creationId xmlns:p14="http://schemas.microsoft.com/office/powerpoint/2010/main" val="22662786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2521</TotalTime>
  <Words>1244</Words>
  <Application>Microsoft Office PowerPoint</Application>
  <PresentationFormat>Panorámica</PresentationFormat>
  <Paragraphs>159</Paragraphs>
  <Slides>17</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Aptos</vt:lpstr>
      <vt:lpstr>Arial</vt:lpstr>
      <vt:lpstr>Bahnschrift</vt:lpstr>
      <vt:lpstr>Calibri</vt:lpstr>
      <vt:lpstr>Calibri Light</vt:lpstr>
      <vt:lpstr>Google Sans</vt:lpstr>
      <vt:lpstr>Open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1ER ENCUENTRO REGIONAL DE SABERES PRODUCTIVOS DEL GOBIERNO REGIONAL DE MOQUEGUA 2023</vt:lpstr>
      <vt:lpstr>Presentación de PowerPoint</vt:lpstr>
      <vt:lpstr>Presentación de PowerPoint</vt:lpstr>
      <vt:lpstr>TALLERES PRODUCTIVOS PARA ADULTAS MAYORES </vt:lpstr>
      <vt:lpstr>ENCUENTRO DE ADULTOS MAYORES CON DANZAS DE LA REGION DE MOQUEGUA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Estefanny Melanny Zapata Quenta</dc:creator>
  <cp:lastModifiedBy>Mesa de Concertación para la Lucha contra la Pobreza</cp:lastModifiedBy>
  <cp:revision>65</cp:revision>
  <cp:lastPrinted>2024-06-27T19:33:19Z</cp:lastPrinted>
  <dcterms:created xsi:type="dcterms:W3CDTF">2023-08-21T17:09:32Z</dcterms:created>
  <dcterms:modified xsi:type="dcterms:W3CDTF">2024-06-28T21:44:33Z</dcterms:modified>
</cp:coreProperties>
</file>